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4" r:id="rId17"/>
    <p:sldId id="272" r:id="rId18"/>
    <p:sldId id="273" r:id="rId19"/>
    <p:sldId id="275" r:id="rId20"/>
    <p:sldId id="276" r:id="rId21"/>
    <p:sldId id="277" r:id="rId22"/>
    <p:sldId id="278" r:id="rId23"/>
    <p:sldId id="279" r:id="rId24"/>
    <p:sldId id="280" r:id="rId25"/>
    <p:sldId id="281" r:id="rId26"/>
    <p:sldId id="283" r:id="rId27"/>
    <p:sldId id="284" r:id="rId28"/>
    <p:sldId id="282" r:id="rId29"/>
    <p:sldId id="285" r:id="rId30"/>
    <p:sldId id="286" r:id="rId31"/>
    <p:sldId id="287" r:id="rId32"/>
    <p:sldId id="288" r:id="rId33"/>
    <p:sldId id="289" r:id="rId34"/>
    <p:sldId id="290" r:id="rId35"/>
    <p:sldId id="291" r:id="rId36"/>
    <p:sldId id="345" r:id="rId37"/>
    <p:sldId id="34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AD8"/>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33"/>
    <p:restoredTop sz="81551"/>
  </p:normalViewPr>
  <p:slideViewPr>
    <p:cSldViewPr snapToGrid="0" snapToObjects="1">
      <p:cViewPr varScale="1">
        <p:scale>
          <a:sx n="121" d="100"/>
          <a:sy n="121" d="100"/>
        </p:scale>
        <p:origin x="1752" y="168"/>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2D8D8-4D01-C645-B09E-E1855D5514A5}" type="datetimeFigureOut">
              <a:rPr lang="en-US" smtClean="0"/>
              <a:t>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62DA3-6986-5F45-AE63-7B078CBD117D}" type="slidenum">
              <a:rPr lang="en-US" smtClean="0"/>
              <a:t>‹#›</a:t>
            </a:fld>
            <a:endParaRPr lang="en-US"/>
          </a:p>
        </p:txBody>
      </p:sp>
    </p:spTree>
    <p:extLst>
      <p:ext uri="{BB962C8B-B14F-4D97-AF65-F5344CB8AC3E}">
        <p14:creationId xmlns:p14="http://schemas.microsoft.com/office/powerpoint/2010/main" val="95908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2021 Maine EMS Protocol update for hospital clinicians </a:t>
            </a:r>
          </a:p>
        </p:txBody>
      </p:sp>
      <p:sp>
        <p:nvSpPr>
          <p:cNvPr id="4" name="Slide Number Placeholder 3"/>
          <p:cNvSpPr>
            <a:spLocks noGrp="1"/>
          </p:cNvSpPr>
          <p:nvPr>
            <p:ph type="sldNum" sz="quarter" idx="5"/>
          </p:nvPr>
        </p:nvSpPr>
        <p:spPr/>
        <p:txBody>
          <a:bodyPr/>
          <a:lstStyle/>
          <a:p>
            <a:fld id="{A2B62DA3-6986-5F45-AE63-7B078CBD117D}" type="slidenum">
              <a:rPr lang="en-US" smtClean="0"/>
              <a:t>1</a:t>
            </a:fld>
            <a:endParaRPr lang="en-US"/>
          </a:p>
        </p:txBody>
      </p:sp>
    </p:spTree>
    <p:extLst>
      <p:ext uri="{BB962C8B-B14F-4D97-AF65-F5344CB8AC3E}">
        <p14:creationId xmlns:p14="http://schemas.microsoft.com/office/powerpoint/2010/main" val="3157663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changes to the Blue (or respiratory) section surrounded scope of practice changes including the addition of nebulized medications and CPAP to the EMT scope of practice. As described prior, these are new additions and reflect the National Scope of Practice changes that occurred in the 2019 National Scope of Practice. These changes are not intended to diminish the value of Paramedicine in the state of Maine, but rather to initiate therapies earlier for areas of the state that utilize quick response or non-transporting services and for areas that do not have uniform ALS coverage. </a:t>
            </a:r>
          </a:p>
          <a:p>
            <a:endParaRPr lang="en-US" dirty="0"/>
          </a:p>
          <a:p>
            <a:r>
              <a:rPr lang="en-US" dirty="0"/>
              <a:t>Please note, the addition of nebulized albuterol and ipratropium is a change that will occur across the state with the December 1, 2021 release of the protocols. CPAP at present is listed as “consider – if available and so trained” which may lead to a slower implementation across the state. Given the number of changes in the 2021 protocols, the MDPB recognized there may be value in starting with CPAP as an optional therapy and move to increasingly standardize the practice in subsequent protocol updates. </a:t>
            </a:r>
          </a:p>
        </p:txBody>
      </p:sp>
      <p:sp>
        <p:nvSpPr>
          <p:cNvPr id="4" name="Slide Number Placeholder 3"/>
          <p:cNvSpPr>
            <a:spLocks noGrp="1"/>
          </p:cNvSpPr>
          <p:nvPr>
            <p:ph type="sldNum" sz="quarter" idx="5"/>
          </p:nvPr>
        </p:nvSpPr>
        <p:spPr/>
        <p:txBody>
          <a:bodyPr/>
          <a:lstStyle/>
          <a:p>
            <a:fld id="{A2B62DA3-6986-5F45-AE63-7B078CBD117D}" type="slidenum">
              <a:rPr lang="en-US" smtClean="0"/>
              <a:t>10</a:t>
            </a:fld>
            <a:endParaRPr lang="en-US"/>
          </a:p>
        </p:txBody>
      </p:sp>
    </p:spTree>
    <p:extLst>
      <p:ext uri="{BB962C8B-B14F-4D97-AF65-F5344CB8AC3E}">
        <p14:creationId xmlns:p14="http://schemas.microsoft.com/office/powerpoint/2010/main" val="1439345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MDPB introduced the option of using the IV formulation of dexamethasone orally for croup in the 2019 protocols. During the roll out of the 2019 protocols, MDPB members were asked if this practice could occur in other indications in which steroids are provided. In the 2021 protocols, the MDPB has included this option for patients who are able to tolerate oral medications, who are not in respiratory distress and who do not require airway management. </a:t>
            </a:r>
          </a:p>
          <a:p>
            <a:br>
              <a:rPr lang="en-US" dirty="0"/>
            </a:br>
            <a:r>
              <a:rPr lang="en-US" dirty="0"/>
              <a:t>This option of oral use of the IV formulation of dexamethasone now exists in the pediatric respiratory distress with stridor and the adult and pediatric respiratory distress with bronchospasm as an option for patients. </a:t>
            </a:r>
          </a:p>
        </p:txBody>
      </p:sp>
      <p:sp>
        <p:nvSpPr>
          <p:cNvPr id="4" name="Slide Number Placeholder 3"/>
          <p:cNvSpPr>
            <a:spLocks noGrp="1"/>
          </p:cNvSpPr>
          <p:nvPr>
            <p:ph type="sldNum" sz="quarter" idx="5"/>
          </p:nvPr>
        </p:nvSpPr>
        <p:spPr/>
        <p:txBody>
          <a:bodyPr/>
          <a:lstStyle/>
          <a:p>
            <a:fld id="{A2B62DA3-6986-5F45-AE63-7B078CBD117D}" type="slidenum">
              <a:rPr lang="en-US" smtClean="0"/>
              <a:t>11</a:t>
            </a:fld>
            <a:endParaRPr lang="en-US"/>
          </a:p>
        </p:txBody>
      </p:sp>
    </p:spTree>
    <p:extLst>
      <p:ext uri="{BB962C8B-B14F-4D97-AF65-F5344CB8AC3E}">
        <p14:creationId xmlns:p14="http://schemas.microsoft.com/office/powerpoint/2010/main" val="234487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Red Section also underwent changes to the EMT scope of practice including the addition of EMT 12 lead acquisition if a 12-lead machine is available and the EMT is trained. This is not intended to delay interpretation of the 12-lead, but allow early acquisition of 12-leads, similar to the AEMT scope of practice. This id not a mandatory requirement at this time. The MDPB recognizes the financial impact of requiring services licensed to the EMT scope of practice to perform 12 leads. Rather, this is one of the National Scope of Practice changes and a request that occurred during the Protocol Discussion forums. In this case, the protocol allows for the EMT to acquire a 12 lead if the technology is available AND the EMT is trained. Technology may be available in situations in which the EMT is working for a service licensed to the EMT level, but permitted to the AEMT or Paramedic scope of practice.  </a:t>
            </a:r>
            <a:endParaRPr lang="en-US" dirty="0"/>
          </a:p>
        </p:txBody>
      </p:sp>
      <p:sp>
        <p:nvSpPr>
          <p:cNvPr id="4" name="Slide Number Placeholder 3"/>
          <p:cNvSpPr>
            <a:spLocks noGrp="1"/>
          </p:cNvSpPr>
          <p:nvPr>
            <p:ph type="sldNum" sz="quarter" idx="5"/>
          </p:nvPr>
        </p:nvSpPr>
        <p:spPr/>
        <p:txBody>
          <a:bodyPr/>
          <a:lstStyle/>
          <a:p>
            <a:fld id="{A2B62DA3-6986-5F45-AE63-7B078CBD117D}" type="slidenum">
              <a:rPr lang="en-US" smtClean="0"/>
              <a:t>12</a:t>
            </a:fld>
            <a:endParaRPr lang="en-US"/>
          </a:p>
        </p:txBody>
      </p:sp>
    </p:spTree>
    <p:extLst>
      <p:ext uri="{BB962C8B-B14F-4D97-AF65-F5344CB8AC3E}">
        <p14:creationId xmlns:p14="http://schemas.microsoft.com/office/powerpoint/2010/main" val="3891923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2021 Red Section update introduces the new Hyperkalemia protocol. The MDPB introduced a crush injury protocol to the 2019 Maine EMS Protocols. A large focus of the Crush Injury Protocol was the recognition and management of hyperkalemia. The MDPB recognized there are more common presentations of Hyperkalemia, such as cardiac arrest in the patient missing dialysis, and in the 2021 Protocol updates, created a stand-alone Hyperkalemia Protocol.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protocol guides EMS clinicians through assessment and treatment of suspected hyperkalemia. These same treatments are reflected later in the Red Section, in the Cardiac Arrest protocol for cardiac arrests suspected due to hyperkalemia (i.e., end stage renal disease patients on dialysis). </a:t>
            </a:r>
            <a:endParaRPr lang="en-US" dirty="0"/>
          </a:p>
        </p:txBody>
      </p:sp>
      <p:sp>
        <p:nvSpPr>
          <p:cNvPr id="4" name="Slide Number Placeholder 3"/>
          <p:cNvSpPr>
            <a:spLocks noGrp="1"/>
          </p:cNvSpPr>
          <p:nvPr>
            <p:ph type="sldNum" sz="quarter" idx="5"/>
          </p:nvPr>
        </p:nvSpPr>
        <p:spPr/>
        <p:txBody>
          <a:bodyPr/>
          <a:lstStyle/>
          <a:p>
            <a:fld id="{A2B62DA3-6986-5F45-AE63-7B078CBD117D}" type="slidenum">
              <a:rPr lang="en-US" smtClean="0"/>
              <a:t>13</a:t>
            </a:fld>
            <a:endParaRPr lang="en-US"/>
          </a:p>
        </p:txBody>
      </p:sp>
    </p:spTree>
    <p:extLst>
      <p:ext uri="{BB962C8B-B14F-4D97-AF65-F5344CB8AC3E}">
        <p14:creationId xmlns:p14="http://schemas.microsoft.com/office/powerpoint/2010/main" val="3189586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Refractory VF/VT protocol has been changed to reflect newest evidence and now encourages initiation of additional therapies (including vector changes and ensuring proper pad contact) after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defibrillation. In addition, the protocol now calls for dual-sequential defibrillation (as opposed to the 2019 protocols which call for double-sequential defibrillation), the difference being that the former strategy delivers the second defibrillation immediately AFTER the first rather than attempting to deliver both shocks at the same time.</a:t>
            </a:r>
            <a:r>
              <a:rPr lang="en-US" dirty="0">
                <a:effectLst/>
              </a:rPr>
              <a:t> </a:t>
            </a:r>
            <a:endParaRPr lang="en-US" dirty="0"/>
          </a:p>
        </p:txBody>
      </p:sp>
      <p:sp>
        <p:nvSpPr>
          <p:cNvPr id="4" name="Slide Number Placeholder 3"/>
          <p:cNvSpPr>
            <a:spLocks noGrp="1"/>
          </p:cNvSpPr>
          <p:nvPr>
            <p:ph type="sldNum" sz="quarter" idx="5"/>
          </p:nvPr>
        </p:nvSpPr>
        <p:spPr/>
        <p:txBody>
          <a:bodyPr/>
          <a:lstStyle/>
          <a:p>
            <a:fld id="{A2B62DA3-6986-5F45-AE63-7B078CBD117D}" type="slidenum">
              <a:rPr lang="en-US" smtClean="0"/>
              <a:t>14</a:t>
            </a:fld>
            <a:endParaRPr lang="en-US"/>
          </a:p>
        </p:txBody>
      </p:sp>
    </p:spTree>
    <p:extLst>
      <p:ext uri="{BB962C8B-B14F-4D97-AF65-F5344CB8AC3E}">
        <p14:creationId xmlns:p14="http://schemas.microsoft.com/office/powerpoint/2010/main" val="1391926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2021 PEA algorithm in the Cardiac Arrest section is now divided based on rate and morphologies to reflect emerging understanding of the most common causes of PEA.</a:t>
            </a:r>
            <a:r>
              <a:rPr lang="en-US" dirty="0">
                <a:effectLst/>
              </a:rPr>
              <a:t> The protocol divides the treatment priorities based on the morphology and rate of the underlying rhythm </a:t>
            </a:r>
            <a:endParaRPr lang="en-US" dirty="0"/>
          </a:p>
        </p:txBody>
      </p:sp>
      <p:sp>
        <p:nvSpPr>
          <p:cNvPr id="4" name="Slide Number Placeholder 3"/>
          <p:cNvSpPr>
            <a:spLocks noGrp="1"/>
          </p:cNvSpPr>
          <p:nvPr>
            <p:ph type="sldNum" sz="quarter" idx="5"/>
          </p:nvPr>
        </p:nvSpPr>
        <p:spPr/>
        <p:txBody>
          <a:bodyPr/>
          <a:lstStyle/>
          <a:p>
            <a:fld id="{A2B62DA3-6986-5F45-AE63-7B078CBD117D}" type="slidenum">
              <a:rPr lang="en-US" smtClean="0"/>
              <a:t>15</a:t>
            </a:fld>
            <a:endParaRPr lang="en-US"/>
          </a:p>
        </p:txBody>
      </p:sp>
    </p:spTree>
    <p:extLst>
      <p:ext uri="{BB962C8B-B14F-4D97-AF65-F5344CB8AC3E}">
        <p14:creationId xmlns:p14="http://schemas.microsoft.com/office/powerpoint/2010/main" val="2913620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2021 Tachycardia protocol includes the addition of the modified Valsalva maneuver – with included pictures and description based on the REVERT trial </a:t>
            </a:r>
            <a:endParaRPr lang="en-US" dirty="0"/>
          </a:p>
          <a:p>
            <a:endParaRPr lang="en-US" dirty="0"/>
          </a:p>
        </p:txBody>
      </p:sp>
      <p:sp>
        <p:nvSpPr>
          <p:cNvPr id="4" name="Slide Number Placeholder 3"/>
          <p:cNvSpPr>
            <a:spLocks noGrp="1"/>
          </p:cNvSpPr>
          <p:nvPr>
            <p:ph type="sldNum" sz="quarter" idx="5"/>
          </p:nvPr>
        </p:nvSpPr>
        <p:spPr/>
        <p:txBody>
          <a:bodyPr/>
          <a:lstStyle/>
          <a:p>
            <a:fld id="{A2B62DA3-6986-5F45-AE63-7B078CBD117D}" type="slidenum">
              <a:rPr lang="en-US" smtClean="0"/>
              <a:t>16</a:t>
            </a:fld>
            <a:endParaRPr lang="en-US"/>
          </a:p>
        </p:txBody>
      </p:sp>
    </p:spTree>
    <p:extLst>
      <p:ext uri="{BB962C8B-B14F-4D97-AF65-F5344CB8AC3E}">
        <p14:creationId xmlns:p14="http://schemas.microsoft.com/office/powerpoint/2010/main" val="2922700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2021 Termination of Resuscitation protocol acknowledges very rare but difficult circumstances in which patients die in route to the hospital and after the family has left the scene and are headed to the hospital. Maine EMS and the Maine Hospital Association collaborated in 2019 to communicate with hospitals, encouraging dialogue with local EMS agencies to address these events. In these instances, the MDPB encourages EMS clinicians to communicate with On Line Medical Control and continue toward the hospital.</a:t>
            </a:r>
            <a:r>
              <a:rPr lang="en-US" dirty="0">
                <a:effectLst/>
              </a:rPr>
              <a:t> </a:t>
            </a:r>
            <a:endParaRPr lang="en-US" dirty="0"/>
          </a:p>
        </p:txBody>
      </p:sp>
      <p:sp>
        <p:nvSpPr>
          <p:cNvPr id="4" name="Slide Number Placeholder 3"/>
          <p:cNvSpPr>
            <a:spLocks noGrp="1"/>
          </p:cNvSpPr>
          <p:nvPr>
            <p:ph type="sldNum" sz="quarter" idx="5"/>
          </p:nvPr>
        </p:nvSpPr>
        <p:spPr/>
        <p:txBody>
          <a:bodyPr/>
          <a:lstStyle/>
          <a:p>
            <a:fld id="{A2B62DA3-6986-5F45-AE63-7B078CBD117D}" type="slidenum">
              <a:rPr lang="en-US" smtClean="0"/>
              <a:t>17</a:t>
            </a:fld>
            <a:endParaRPr lang="en-US"/>
          </a:p>
        </p:txBody>
      </p:sp>
    </p:spTree>
    <p:extLst>
      <p:ext uri="{BB962C8B-B14F-4D97-AF65-F5344CB8AC3E}">
        <p14:creationId xmlns:p14="http://schemas.microsoft.com/office/powerpoint/2010/main" val="1224217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final major change to the Red Section includes changes to the Ventricular Assist Devices protocol that are intended to encourage communication between the EMS clinician and the patient’s VAD team. This is intended to alert the VAD team prior to a patient arrival at the hospital – but also support decision making surrounding destination when the patient’s main complaint is not related to the VAD OR if the patient’s clinical condition is tenuous. </a:t>
            </a:r>
          </a:p>
          <a:p>
            <a:endParaRPr lang="en-US" dirty="0"/>
          </a:p>
        </p:txBody>
      </p:sp>
      <p:sp>
        <p:nvSpPr>
          <p:cNvPr id="4" name="Slide Number Placeholder 3"/>
          <p:cNvSpPr>
            <a:spLocks noGrp="1"/>
          </p:cNvSpPr>
          <p:nvPr>
            <p:ph type="sldNum" sz="quarter" idx="5"/>
          </p:nvPr>
        </p:nvSpPr>
        <p:spPr/>
        <p:txBody>
          <a:bodyPr/>
          <a:lstStyle/>
          <a:p>
            <a:fld id="{A2B62DA3-6986-5F45-AE63-7B078CBD117D}" type="slidenum">
              <a:rPr lang="en-US" smtClean="0"/>
              <a:t>18</a:t>
            </a:fld>
            <a:endParaRPr lang="en-US"/>
          </a:p>
        </p:txBody>
      </p:sp>
    </p:spTree>
    <p:extLst>
      <p:ext uri="{BB962C8B-B14F-4D97-AF65-F5344CB8AC3E}">
        <p14:creationId xmlns:p14="http://schemas.microsoft.com/office/powerpoint/2010/main" val="4108363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sepsis protocol has minor changes that will require OLMC conversations. At the AEMT and Paramedic scope of practice, responding EMS clinicians are asked to consider if the patient is at risk for fluid overload – defined by the presence of CHF, renal failure requiring dialysis, age – and in these cases, discuss patient specific volume resuscitation goals instead of the standard 30 ml/kg IV fluid bolus. This may include less volume in lieu of earlier initiation of pressors  </a:t>
            </a:r>
          </a:p>
        </p:txBody>
      </p:sp>
      <p:sp>
        <p:nvSpPr>
          <p:cNvPr id="4" name="Slide Number Placeholder 3"/>
          <p:cNvSpPr>
            <a:spLocks noGrp="1"/>
          </p:cNvSpPr>
          <p:nvPr>
            <p:ph type="sldNum" sz="quarter" idx="5"/>
          </p:nvPr>
        </p:nvSpPr>
        <p:spPr/>
        <p:txBody>
          <a:bodyPr/>
          <a:lstStyle/>
          <a:p>
            <a:fld id="{A2B62DA3-6986-5F45-AE63-7B078CBD117D}" type="slidenum">
              <a:rPr lang="en-US" smtClean="0"/>
              <a:t>20</a:t>
            </a:fld>
            <a:endParaRPr lang="en-US"/>
          </a:p>
        </p:txBody>
      </p:sp>
    </p:spTree>
    <p:extLst>
      <p:ext uri="{BB962C8B-B14F-4D97-AF65-F5344CB8AC3E}">
        <p14:creationId xmlns:p14="http://schemas.microsoft.com/office/powerpoint/2010/main" val="425336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spend the majority off our time discussing the updates to the 2021 Maine EMS protocols. Toward the end of the presentation, we will also discuss resources available should you wish to learn more about the Maine EMS protocols. We will also discuss the process Maine EMS uses to update the protocols and how you can become involved with upcoming protocol updates</a:t>
            </a:r>
          </a:p>
        </p:txBody>
      </p:sp>
      <p:sp>
        <p:nvSpPr>
          <p:cNvPr id="4" name="Slide Number Placeholder 3"/>
          <p:cNvSpPr>
            <a:spLocks noGrp="1"/>
          </p:cNvSpPr>
          <p:nvPr>
            <p:ph type="sldNum" sz="quarter" idx="5"/>
          </p:nvPr>
        </p:nvSpPr>
        <p:spPr/>
        <p:txBody>
          <a:bodyPr/>
          <a:lstStyle/>
          <a:p>
            <a:fld id="{A2B62DA3-6986-5F45-AE63-7B078CBD117D}" type="slidenum">
              <a:rPr lang="en-US" smtClean="0"/>
              <a:t>2</a:t>
            </a:fld>
            <a:endParaRPr lang="en-US"/>
          </a:p>
        </p:txBody>
      </p:sp>
    </p:spTree>
    <p:extLst>
      <p:ext uri="{BB962C8B-B14F-4D97-AF65-F5344CB8AC3E}">
        <p14:creationId xmlns:p14="http://schemas.microsoft.com/office/powerpoint/2010/main" val="3819099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2021 Maine EMS protocols have added a new protocol to the Gold section. The state’s EMS-C program has recognized there are increasingly fewer hospitals with Obstetric services available in the state. Based on this, the MDPB created a protocol that first identifies select OB-related emergencies, offers foundational treatment, and then adds decision support regarding the most appropriate hospital destination, should the patient’s condition allow. The protocol requires EMS Agencies and EMS Clinicians to be aware of the capabilities of local hospitals and to preferentially transport to an OB capable hospital when the patient’s condition allows and the total transport time is less than 45 minutes. In situations in which the patient’s condition does NOT allow or there are no OB capable facilities within 45 minutes, EMS clinicians are instructed to go to the closest ED. Should you practice in a location that has recently lost OB services, but are the closest facility for some EMS agencies, it is essential to recognize that your hospital may still see patients with OB related </a:t>
            </a:r>
            <a:r>
              <a:rPr lang="en-US" dirty="0" err="1"/>
              <a:t>emergenices</a:t>
            </a:r>
            <a:r>
              <a:rPr lang="en-US" dirty="0"/>
              <a:t>. </a:t>
            </a:r>
          </a:p>
        </p:txBody>
      </p:sp>
      <p:sp>
        <p:nvSpPr>
          <p:cNvPr id="4" name="Slide Number Placeholder 3"/>
          <p:cNvSpPr>
            <a:spLocks noGrp="1"/>
          </p:cNvSpPr>
          <p:nvPr>
            <p:ph type="sldNum" sz="quarter" idx="5"/>
          </p:nvPr>
        </p:nvSpPr>
        <p:spPr/>
        <p:txBody>
          <a:bodyPr/>
          <a:lstStyle/>
          <a:p>
            <a:fld id="{A2B62DA3-6986-5F45-AE63-7B078CBD117D}" type="slidenum">
              <a:rPr lang="en-US" smtClean="0"/>
              <a:t>21</a:t>
            </a:fld>
            <a:endParaRPr lang="en-US"/>
          </a:p>
        </p:txBody>
      </p:sp>
    </p:spTree>
    <p:extLst>
      <p:ext uri="{BB962C8B-B14F-4D97-AF65-F5344CB8AC3E}">
        <p14:creationId xmlns:p14="http://schemas.microsoft.com/office/powerpoint/2010/main" val="3606670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2019 article “</a:t>
            </a:r>
            <a:r>
              <a:rPr lang="en-US" sz="1200" b="1" i="0" u="none" strike="noStrike" kern="1200" dirty="0">
                <a:solidFill>
                  <a:schemeClr val="tx1"/>
                </a:solidFill>
                <a:effectLst/>
                <a:latin typeface="+mn-lt"/>
                <a:ea typeface="+mn-ea"/>
                <a:cs typeface="+mn-cs"/>
              </a:rPr>
              <a:t>Association of Statewide Implementation of the Prehospital Traumatic Brain Injury Treatment Guidelines With Patient Survival Following Traumatic Brain Injury </a:t>
            </a:r>
            <a:r>
              <a:rPr lang="en-US" sz="1200" b="0" i="0" u="none" strike="noStrike" kern="1200" dirty="0">
                <a:solidFill>
                  <a:schemeClr val="tx1"/>
                </a:solidFill>
                <a:effectLst/>
                <a:latin typeface="+mn-lt"/>
                <a:ea typeface="+mn-ea"/>
                <a:cs typeface="+mn-cs"/>
              </a:rPr>
              <a:t>The Excellence in Prehospital Injury Care (EPIC) Study” by Dan </a:t>
            </a:r>
            <a:r>
              <a:rPr lang="en-US" sz="1200" b="0" i="0" u="none" strike="noStrike" kern="1200" dirty="0" err="1">
                <a:solidFill>
                  <a:schemeClr val="tx1"/>
                </a:solidFill>
                <a:effectLst/>
                <a:latin typeface="+mn-lt"/>
                <a:ea typeface="+mn-ea"/>
                <a:cs typeface="+mn-cs"/>
              </a:rPr>
              <a:t>Spaite</a:t>
            </a:r>
            <a:r>
              <a:rPr lang="en-US" sz="1200" b="0" i="0" u="none" strike="noStrike" kern="1200" dirty="0">
                <a:solidFill>
                  <a:schemeClr val="tx1"/>
                </a:solidFill>
                <a:effectLst/>
                <a:latin typeface="+mn-lt"/>
                <a:ea typeface="+mn-ea"/>
                <a:cs typeface="+mn-cs"/>
              </a:rPr>
              <a:t>, et al was able to demonstrate that attention to details and aggressive preventive measures when managing patients with severe head injury can improve mortality. By avoiding hypoxia, hypotension and hyperventilation, the research group was able to demonstrate a doubling in the survival of patients with severe head injury and a tripling of survival in patients with severe injury who were intubated. While these goals are not necessarily different than prior Maine EMS protocols, the EPIC group employed aggressive preventive measures to avoid hypoxia, hypotension and hyperventilation. These measures include placing all head injury patients on O2, establishing access in all head injury patients, identifying appropriate SBP goals for all ages patients, and using feedback devices to assist in maintaining appropriate rate and volume when ventilating.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more information regarding the EPIC study, please use the QR code.  </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2B62DA3-6986-5F45-AE63-7B078CBD117D}" type="slidenum">
              <a:rPr lang="en-US" smtClean="0"/>
              <a:t>22</a:t>
            </a:fld>
            <a:endParaRPr lang="en-US"/>
          </a:p>
        </p:txBody>
      </p:sp>
    </p:spTree>
    <p:extLst>
      <p:ext uri="{BB962C8B-B14F-4D97-AF65-F5344CB8AC3E}">
        <p14:creationId xmlns:p14="http://schemas.microsoft.com/office/powerpoint/2010/main" val="2234149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2021 Pain Management Protocols has a number of additions, including the addition of oral acetaminophen at the EMT scope of practice and IV acetaminophen at the AEMT and paramedic scope of practice. In addition, the 2021 Pain Management Protocol allows paramedics to initiate any one of three pain control medications (ketamine, fentanyl, 50% nitrous oxide/O2 mixture) without OLMC and provides some guidance on circumstances in which one medication may be beneficial in relationship to other medications. OLLMC is still required if the Paramedic changes classes of medications OR if the patient has head trauma, SBP less than 100 mmHg, or coincident drug or alcohol use. </a:t>
            </a:r>
          </a:p>
        </p:txBody>
      </p:sp>
      <p:sp>
        <p:nvSpPr>
          <p:cNvPr id="4" name="Slide Number Placeholder 3"/>
          <p:cNvSpPr>
            <a:spLocks noGrp="1"/>
          </p:cNvSpPr>
          <p:nvPr>
            <p:ph type="sldNum" sz="quarter" idx="5"/>
          </p:nvPr>
        </p:nvSpPr>
        <p:spPr/>
        <p:txBody>
          <a:bodyPr/>
          <a:lstStyle/>
          <a:p>
            <a:fld id="{A2B62DA3-6986-5F45-AE63-7B078CBD117D}" type="slidenum">
              <a:rPr lang="en-US" smtClean="0"/>
              <a:t>23</a:t>
            </a:fld>
            <a:endParaRPr lang="en-US"/>
          </a:p>
        </p:txBody>
      </p:sp>
    </p:spTree>
    <p:extLst>
      <p:ext uri="{BB962C8B-B14F-4D97-AF65-F5344CB8AC3E}">
        <p14:creationId xmlns:p14="http://schemas.microsoft.com/office/powerpoint/2010/main" val="3221634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two changes to the Green section include the addition of GI bleeds to the CONTRAINDICATIONS for TXA in the hemorrhagic shock protocol. MDPB Members are aware of TXA being provided under OLMC for patients with GI Bleeds and evidence of shock. While intuitively reasonable, the most available evidence suggests patients with GI bleed who receive TXA have no improvement in outcomes but do demonstrate increased number of thromboembolic events. </a:t>
            </a:r>
          </a:p>
          <a:p>
            <a:endParaRPr lang="en-US" dirty="0"/>
          </a:p>
          <a:p>
            <a:r>
              <a:rPr lang="en-US" dirty="0"/>
              <a:t>Lastly, the MDPB added an Open Fractures guideline to the 2021 Maine EMS protocols. This is based on statewide experience shared by the Trauma System that antibiotics are commonly delayed when managing patients with open fractures. The protocol uses ceftriaxone BUT includes absolute contraindications for patients with penicillin or cephalosporin allergies. While this may be viewed as overly cautious, this is the state’s first experience offering IV antibiotics in the prehospital realm and the MDPB wanted to start conservatively.</a:t>
            </a:r>
          </a:p>
        </p:txBody>
      </p:sp>
      <p:sp>
        <p:nvSpPr>
          <p:cNvPr id="4" name="Slide Number Placeholder 3"/>
          <p:cNvSpPr>
            <a:spLocks noGrp="1"/>
          </p:cNvSpPr>
          <p:nvPr>
            <p:ph type="sldNum" sz="quarter" idx="5"/>
          </p:nvPr>
        </p:nvSpPr>
        <p:spPr/>
        <p:txBody>
          <a:bodyPr/>
          <a:lstStyle/>
          <a:p>
            <a:fld id="{A2B62DA3-6986-5F45-AE63-7B078CBD117D}" type="slidenum">
              <a:rPr lang="en-US" smtClean="0"/>
              <a:t>24</a:t>
            </a:fld>
            <a:endParaRPr lang="en-US"/>
          </a:p>
        </p:txBody>
      </p:sp>
    </p:spTree>
    <p:extLst>
      <p:ext uri="{BB962C8B-B14F-4D97-AF65-F5344CB8AC3E}">
        <p14:creationId xmlns:p14="http://schemas.microsoft.com/office/powerpoint/2010/main" val="2868974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Yellow Section saw minor changes in the 2021 protocol update. The MDPB and Maine EMS appreciate the ongoing collaboration we share with the Northern New England Poison Center and their review of the protocols. The toxicologic section saw minor changes to the TCA overdose protocol, including the addition of pressors and the inclusion of other sodium channel blockers to this protocol. With the addition of Ca </a:t>
            </a:r>
            <a:r>
              <a:rPr lang="en-US" dirty="0" err="1"/>
              <a:t>Gluc</a:t>
            </a:r>
            <a:r>
              <a:rPr lang="en-US" dirty="0"/>
              <a:t> to the EMS formulary, this offered additional treatments in the calcium channel blocker overdose protocol. </a:t>
            </a:r>
          </a:p>
          <a:p>
            <a:endParaRPr lang="en-US" dirty="0"/>
          </a:p>
          <a:p>
            <a:r>
              <a:rPr lang="en-US" dirty="0"/>
              <a:t>The environmental section added considerations for frostbite in the Hypothermia Protocol – namely basic management steps, definitions of moderate to sever frostbite and destination support to follow in the case of moderate to severe frostbite. </a:t>
            </a:r>
          </a:p>
        </p:txBody>
      </p:sp>
      <p:sp>
        <p:nvSpPr>
          <p:cNvPr id="4" name="Slide Number Placeholder 3"/>
          <p:cNvSpPr>
            <a:spLocks noGrp="1"/>
          </p:cNvSpPr>
          <p:nvPr>
            <p:ph type="sldNum" sz="quarter" idx="5"/>
          </p:nvPr>
        </p:nvSpPr>
        <p:spPr/>
        <p:txBody>
          <a:bodyPr/>
          <a:lstStyle/>
          <a:p>
            <a:fld id="{A2B62DA3-6986-5F45-AE63-7B078CBD117D}" type="slidenum">
              <a:rPr lang="en-US" smtClean="0"/>
              <a:t>25</a:t>
            </a:fld>
            <a:endParaRPr lang="en-US"/>
          </a:p>
        </p:txBody>
      </p:sp>
    </p:spTree>
    <p:extLst>
      <p:ext uri="{BB962C8B-B14F-4D97-AF65-F5344CB8AC3E}">
        <p14:creationId xmlns:p14="http://schemas.microsoft.com/office/powerpoint/2010/main" val="298848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Passing of new Maine Laws in 2021 allow the option of EMS clinicians at all scopes of practice to leave behind naloxone kits to patients who suffer opiate overdose, are successfully resuscitated and refuse transfer to the hospital. Services will be provided, free of charge, with specific naloxone kits. Maine EMS has created training necessary that discusses the program, describes the Naloxone Dispensation kits and highlights educational requirements that need to be offered at the point of care specific to the provided kits. Finally, EMS services participating in this program are required to develop lists of substance use disorder services available locally. </a:t>
            </a:r>
          </a:p>
        </p:txBody>
      </p:sp>
      <p:sp>
        <p:nvSpPr>
          <p:cNvPr id="4" name="Slide Number Placeholder 3"/>
          <p:cNvSpPr>
            <a:spLocks noGrp="1"/>
          </p:cNvSpPr>
          <p:nvPr>
            <p:ph type="sldNum" sz="quarter" idx="5"/>
          </p:nvPr>
        </p:nvSpPr>
        <p:spPr/>
        <p:txBody>
          <a:bodyPr/>
          <a:lstStyle/>
          <a:p>
            <a:fld id="{A2B62DA3-6986-5F45-AE63-7B078CBD117D}" type="slidenum">
              <a:rPr lang="en-US" smtClean="0"/>
              <a:t>26</a:t>
            </a:fld>
            <a:endParaRPr lang="en-US"/>
          </a:p>
        </p:txBody>
      </p:sp>
    </p:spTree>
    <p:extLst>
      <p:ext uri="{BB962C8B-B14F-4D97-AF65-F5344CB8AC3E}">
        <p14:creationId xmlns:p14="http://schemas.microsoft.com/office/powerpoint/2010/main" val="1722780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pandemic, the EMS system has seen increasing consequences from diseases of social isolation. The rate of alcohol misuse in particular has risen in the state. In the 2021 Maine EMS protocols, the MDPB has added an Alcohol Intoxication/Severe Alcohol Withdrawal protocol – this protocol reminds EMS clinicians of the value of transporting severely intoxicated individuals AND attempts to identify patients at most risk of the most severe consequences of alcohol withdrawal and, with OLMC, offer early benzodiazepines. The protocol uses the most severe form of the symptoms most sensitive for alcohol withdrawal in the CIWA protocol – namely severe tremors, drenching sweats, and continuous tactile, auditory or visual disturbances. With 2 or more of these symptoms present, the EMS clinician is asked to call OLMC and discuss the provision of 2.5 mg IV or 5 mg IM midazolam. </a:t>
            </a:r>
          </a:p>
        </p:txBody>
      </p:sp>
      <p:sp>
        <p:nvSpPr>
          <p:cNvPr id="4" name="Slide Number Placeholder 3"/>
          <p:cNvSpPr>
            <a:spLocks noGrp="1"/>
          </p:cNvSpPr>
          <p:nvPr>
            <p:ph type="sldNum" sz="quarter" idx="5"/>
          </p:nvPr>
        </p:nvSpPr>
        <p:spPr/>
        <p:txBody>
          <a:bodyPr/>
          <a:lstStyle/>
          <a:p>
            <a:fld id="{A2B62DA3-6986-5F45-AE63-7B078CBD117D}" type="slidenum">
              <a:rPr lang="en-US" smtClean="0"/>
              <a:t>27</a:t>
            </a:fld>
            <a:endParaRPr lang="en-US"/>
          </a:p>
        </p:txBody>
      </p:sp>
    </p:spTree>
    <p:extLst>
      <p:ext uri="{BB962C8B-B14F-4D97-AF65-F5344CB8AC3E}">
        <p14:creationId xmlns:p14="http://schemas.microsoft.com/office/powerpoint/2010/main" val="2409275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Obstetric Emergencies protocol, the EMS-C program has increasingly recognized diminishing OB services throughout the state. In an effort to highlight the management of select childbirth emergencies AND to support the destination determination for EMS clinicians, the MDPB added the included page to the existing Childbirth Protocol. This section adds treatment steps for shoulder dystocia, prolapsed umbilical cords, breech births, excessive bleeding, and maternal cardiac arrest. The protocol also uses the same destination support guide, i.e., if the patient’s condition allows, transport to the nearest hospital with OB capabilities if total transport time is less than 45 minutes. If EMS clinicians can not meet these transport timelines OR if the patient’s condition does not allow, the protocol requires EMS clinicians transport to the closest emergency department. </a:t>
            </a:r>
          </a:p>
        </p:txBody>
      </p:sp>
      <p:sp>
        <p:nvSpPr>
          <p:cNvPr id="4" name="Slide Number Placeholder 3"/>
          <p:cNvSpPr>
            <a:spLocks noGrp="1"/>
          </p:cNvSpPr>
          <p:nvPr>
            <p:ph type="sldNum" sz="quarter" idx="5"/>
          </p:nvPr>
        </p:nvSpPr>
        <p:spPr/>
        <p:txBody>
          <a:bodyPr/>
          <a:lstStyle/>
          <a:p>
            <a:fld id="{A2B62DA3-6986-5F45-AE63-7B078CBD117D}" type="slidenum">
              <a:rPr lang="en-US" smtClean="0"/>
              <a:t>28</a:t>
            </a:fld>
            <a:endParaRPr lang="en-US"/>
          </a:p>
        </p:txBody>
      </p:sp>
    </p:spTree>
    <p:extLst>
      <p:ext uri="{BB962C8B-B14F-4D97-AF65-F5344CB8AC3E}">
        <p14:creationId xmlns:p14="http://schemas.microsoft.com/office/powerpoint/2010/main" val="3863228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2021 Orange section added a protocol specific to the management of persons suffering homelessness. While historically thought of as an urban issues, increasingly, more rural sites in Maine have seen an increase in homelessness. This protocol offers best practices and cultural orientation to EMS clinicians encountering persons suffering homelessness. The protocol points out the importance of maintaining clothing and possessions, the importance of safety and the value of performing history and physical steps in a safe and environmentally protected location, and that there may be concurrent illnesses that impact the patient’s primary complaint. Finally, the protocol acknowledges that the individual suffering homelessness may have barriers to seeking/obtaining care and urges EMS clinicians to seek support through the Transport Protocol. </a:t>
            </a:r>
          </a:p>
        </p:txBody>
      </p:sp>
      <p:sp>
        <p:nvSpPr>
          <p:cNvPr id="4" name="Slide Number Placeholder 3"/>
          <p:cNvSpPr>
            <a:spLocks noGrp="1"/>
          </p:cNvSpPr>
          <p:nvPr>
            <p:ph type="sldNum" sz="quarter" idx="5"/>
          </p:nvPr>
        </p:nvSpPr>
        <p:spPr/>
        <p:txBody>
          <a:bodyPr/>
          <a:lstStyle/>
          <a:p>
            <a:fld id="{A2B62DA3-6986-5F45-AE63-7B078CBD117D}" type="slidenum">
              <a:rPr lang="en-US" smtClean="0"/>
              <a:t>29</a:t>
            </a:fld>
            <a:endParaRPr lang="en-US"/>
          </a:p>
        </p:txBody>
      </p:sp>
    </p:spTree>
    <p:extLst>
      <p:ext uri="{BB962C8B-B14F-4D97-AF65-F5344CB8AC3E}">
        <p14:creationId xmlns:p14="http://schemas.microsoft.com/office/powerpoint/2010/main" val="1640068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increasing attention to prehospital use of ketamine and the management of agitation/hyperactive delirium with severe agitation, it is essential for On Line Medical Control providers to be intimate with the Maine EMS Agitation/Excited Delirium protocol. When performing QI on this protocol, the MDPB has recognized instances in which EMS clinicians and/or OLMC did not follow all steps to the protocol. </a:t>
            </a:r>
          </a:p>
          <a:p>
            <a:endParaRPr lang="en-US" dirty="0"/>
          </a:p>
          <a:p>
            <a:r>
              <a:rPr lang="en-US" dirty="0"/>
              <a:t>The protocol starts with reminders to maintain safety and contact law enforcement when possible. It them moves to requiring verbal de-escalation and asks for simple exam steps, including O2 sat and finger stick, if possible. If the above fail or the patient is too agitated, the protocol asks EMS clinicians to perform the Altered mental Status Scale. This is a widely used objective measurement of the degree of agitation and the potential for violence. The MDPB allows paramedics to use their judgement regarding treatment of patients with an AMSS of 1, 2, 3, or 4 with midazolam, but requires OLMC to use Ketamine. Please recall, that Ketamine is currently only authorized in patients with an AMSS of 4. Ketamine is contraindicated for patients greater than 65 years of age and is dosed at 4 mg/kg IM. It is less likely that these patients will have IV;s in place. This dose of 4 mg/kg is evidence based and appropriate for the indication of hyperactive delirium with severe agitation. EMS clinicians are asked to monitor the patient’s airway and hemodynamics closely during transport, recognizing that the presence of concomitant alcohol or drugs can lead to the need for airway interventions. </a:t>
            </a:r>
          </a:p>
          <a:p>
            <a:endParaRPr lang="en-US" dirty="0"/>
          </a:p>
          <a:p>
            <a:r>
              <a:rPr lang="en-US" dirty="0"/>
              <a:t>Please familiarize yourself with this protocol. Patients suffering hyperactive delirium with severe agitation are potentially very ill and the appropriate management of these patients requires coordination between the pre-hospital and hospital realms. </a:t>
            </a:r>
          </a:p>
        </p:txBody>
      </p:sp>
      <p:sp>
        <p:nvSpPr>
          <p:cNvPr id="4" name="Slide Number Placeholder 3"/>
          <p:cNvSpPr>
            <a:spLocks noGrp="1"/>
          </p:cNvSpPr>
          <p:nvPr>
            <p:ph type="sldNum" sz="quarter" idx="5"/>
          </p:nvPr>
        </p:nvSpPr>
        <p:spPr/>
        <p:txBody>
          <a:bodyPr/>
          <a:lstStyle/>
          <a:p>
            <a:fld id="{A2B62DA3-6986-5F45-AE63-7B078CBD117D}" type="slidenum">
              <a:rPr lang="en-US" smtClean="0"/>
              <a:t>30</a:t>
            </a:fld>
            <a:endParaRPr lang="en-US"/>
          </a:p>
        </p:txBody>
      </p:sp>
    </p:spTree>
    <p:extLst>
      <p:ext uri="{BB962C8B-B14F-4D97-AF65-F5344CB8AC3E}">
        <p14:creationId xmlns:p14="http://schemas.microsoft.com/office/powerpoint/2010/main" val="139522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this is intended to be a high-level update – and does not supplant the official Maine EMS 2021 Protocol Update for EMS Clinicians. Maine EMS paramedics, Advanced EMT’s, EMT’s and EMR’s are required to take the Maine EMS 2021 Protocol update course in order to access and use the 2021 protocol updates. This is intended to offer an overview of the protocol updates to those who work closely with the EMS system in Maine. </a:t>
            </a:r>
          </a:p>
        </p:txBody>
      </p:sp>
      <p:sp>
        <p:nvSpPr>
          <p:cNvPr id="4" name="Slide Number Placeholder 3"/>
          <p:cNvSpPr>
            <a:spLocks noGrp="1"/>
          </p:cNvSpPr>
          <p:nvPr>
            <p:ph type="sldNum" sz="quarter" idx="5"/>
          </p:nvPr>
        </p:nvSpPr>
        <p:spPr/>
        <p:txBody>
          <a:bodyPr/>
          <a:lstStyle/>
          <a:p>
            <a:fld id="{A2B62DA3-6986-5F45-AE63-7B078CBD117D}" type="slidenum">
              <a:rPr lang="en-US" smtClean="0"/>
              <a:t>3</a:t>
            </a:fld>
            <a:endParaRPr lang="en-US"/>
          </a:p>
        </p:txBody>
      </p:sp>
    </p:spTree>
    <p:extLst>
      <p:ext uri="{BB962C8B-B14F-4D97-AF65-F5344CB8AC3E}">
        <p14:creationId xmlns:p14="http://schemas.microsoft.com/office/powerpoint/2010/main" val="3819217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increasing instances of EMS being called to support the needs of hospice patients throughout the state. Based on this, the MDPB created the Pre-Hospital Management of Hospice Patients protocol. This protocol IS NOT an effort to have stand-alone EMS-initiated hospice programs, but rather is intended to fill an immediate need when the patient’s hospice team is not immediately available AND the patient or patient’s advocates call 911. </a:t>
            </a:r>
          </a:p>
          <a:p>
            <a:endParaRPr lang="en-US" dirty="0"/>
          </a:p>
          <a:p>
            <a:r>
              <a:rPr lang="en-US" dirty="0"/>
              <a:t>The protocol stresses the importance of continued attempts at reaching the patient’s hospice providers and coordinating care with the hospice team. It also limits therapies such as IV placement (unless absolutely necessary), CPR and advanced cardiac treatments. The protocol acknowledges there may be instances in which 911 is called that are unrelated to the underlying illness and reflects on the importance of coordinating with OLMC. </a:t>
            </a:r>
          </a:p>
          <a:p>
            <a:endParaRPr lang="en-US" dirty="0"/>
          </a:p>
          <a:p>
            <a:r>
              <a:rPr lang="en-US" dirty="0"/>
              <a:t>Should the hospice team continue to be unavailable, the protocol goes on to script the management of selected needs, including breakthrough pain, anxiety, dyspnea, constipation, terminal dehydration, nausea, and confusion/delirium </a:t>
            </a:r>
          </a:p>
        </p:txBody>
      </p:sp>
      <p:sp>
        <p:nvSpPr>
          <p:cNvPr id="4" name="Slide Number Placeholder 3"/>
          <p:cNvSpPr>
            <a:spLocks noGrp="1"/>
          </p:cNvSpPr>
          <p:nvPr>
            <p:ph type="sldNum" sz="quarter" idx="5"/>
          </p:nvPr>
        </p:nvSpPr>
        <p:spPr/>
        <p:txBody>
          <a:bodyPr/>
          <a:lstStyle/>
          <a:p>
            <a:fld id="{A2B62DA3-6986-5F45-AE63-7B078CBD117D}" type="slidenum">
              <a:rPr lang="en-US" smtClean="0"/>
              <a:t>31</a:t>
            </a:fld>
            <a:endParaRPr lang="en-US"/>
          </a:p>
        </p:txBody>
      </p:sp>
    </p:spTree>
    <p:extLst>
      <p:ext uri="{BB962C8B-B14F-4D97-AF65-F5344CB8AC3E}">
        <p14:creationId xmlns:p14="http://schemas.microsoft.com/office/powerpoint/2010/main" val="3823145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Maine passed the Death With Dignity law. It is uncertain if the EMS system will ever be activated in these situations, although discussions with states who have enacted similar rules suggest that, while EMS activation is rare, when the EMS system is called, there is the potential for confusion regarding the patients' goals of care. </a:t>
            </a:r>
            <a:br>
              <a:rPr lang="en-US" dirty="0"/>
            </a:br>
            <a:br>
              <a:rPr lang="en-US" dirty="0"/>
            </a:br>
            <a:r>
              <a:rPr lang="en-US" dirty="0"/>
              <a:t>As this is a new possibility, EMS clinicians are asked to contact OLMC if questions arise </a:t>
            </a:r>
          </a:p>
        </p:txBody>
      </p:sp>
      <p:sp>
        <p:nvSpPr>
          <p:cNvPr id="4" name="Slide Number Placeholder 3"/>
          <p:cNvSpPr>
            <a:spLocks noGrp="1"/>
          </p:cNvSpPr>
          <p:nvPr>
            <p:ph type="sldNum" sz="quarter" idx="5"/>
          </p:nvPr>
        </p:nvSpPr>
        <p:spPr/>
        <p:txBody>
          <a:bodyPr/>
          <a:lstStyle/>
          <a:p>
            <a:fld id="{A2B62DA3-6986-5F45-AE63-7B078CBD117D}" type="slidenum">
              <a:rPr lang="en-US" smtClean="0"/>
              <a:t>32</a:t>
            </a:fld>
            <a:endParaRPr lang="en-US"/>
          </a:p>
        </p:txBody>
      </p:sp>
    </p:spTree>
    <p:extLst>
      <p:ext uri="{BB962C8B-B14F-4D97-AF65-F5344CB8AC3E}">
        <p14:creationId xmlns:p14="http://schemas.microsoft.com/office/powerpoint/2010/main" val="3845478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prehospital management of bariatric patients can be challenging as the common equipment of many ambulances and the common crew configurations may not support the transfer and transport of bariatric patients. </a:t>
            </a:r>
            <a:br>
              <a:rPr lang="en-US" dirty="0"/>
            </a:br>
            <a:endParaRPr lang="en-US" dirty="0"/>
          </a:p>
          <a:p>
            <a:r>
              <a:rPr lang="en-US" dirty="0"/>
              <a:t>Many of these events require additional personnel and specialized equipment. This new protocol calls for EMS agencies and clinicians to identify regionally available specialty equipment, engage additional personnel and communicate closely with receiving hospitals to ensure adequate pre-arrival information. Finally, the protocol offers some pearls for management of patient needs. </a:t>
            </a:r>
          </a:p>
        </p:txBody>
      </p:sp>
      <p:sp>
        <p:nvSpPr>
          <p:cNvPr id="4" name="Slide Number Placeholder 3"/>
          <p:cNvSpPr>
            <a:spLocks noGrp="1"/>
          </p:cNvSpPr>
          <p:nvPr>
            <p:ph type="sldNum" sz="quarter" idx="5"/>
          </p:nvPr>
        </p:nvSpPr>
        <p:spPr/>
        <p:txBody>
          <a:bodyPr/>
          <a:lstStyle/>
          <a:p>
            <a:fld id="{A2B62DA3-6986-5F45-AE63-7B078CBD117D}" type="slidenum">
              <a:rPr lang="en-US" smtClean="0"/>
              <a:t>33</a:t>
            </a:fld>
            <a:endParaRPr lang="en-US"/>
          </a:p>
        </p:txBody>
      </p:sp>
    </p:spTree>
    <p:extLst>
      <p:ext uri="{BB962C8B-B14F-4D97-AF65-F5344CB8AC3E}">
        <p14:creationId xmlns:p14="http://schemas.microsoft.com/office/powerpoint/2010/main" val="3498925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MDPB is always interested in receiving input regarding the protocols and believes the more people involved in the process, the better the protocols can be. </a:t>
            </a:r>
          </a:p>
          <a:p>
            <a:endParaRPr lang="en-US" dirty="0"/>
          </a:p>
          <a:p>
            <a:r>
              <a:rPr lang="en-US" dirty="0"/>
              <a:t>As of the Fall of 2021, the group is in the midst of supporting the training of EMS clinicians across the state. The 2021 protocols will go live on December 1, 2021</a:t>
            </a:r>
          </a:p>
          <a:p>
            <a:endParaRPr lang="en-US" dirty="0"/>
          </a:p>
          <a:p>
            <a:r>
              <a:rPr lang="en-US" dirty="0"/>
              <a:t>2023 protocol updates will likely begin in the beginning of 2022. </a:t>
            </a:r>
          </a:p>
          <a:p>
            <a:br>
              <a:rPr lang="en-US" dirty="0"/>
            </a:br>
            <a:r>
              <a:rPr lang="en-US" dirty="0"/>
              <a:t>If you are interested in participating, please feel free to attend MDPB meetings (3</a:t>
            </a:r>
            <a:r>
              <a:rPr lang="en-US" baseline="30000" dirty="0"/>
              <a:t>rd</a:t>
            </a:r>
            <a:r>
              <a:rPr lang="en-US" dirty="0"/>
              <a:t> Wednesday of each month) or contact any of the MDPB members about contributing to the process. </a:t>
            </a:r>
          </a:p>
        </p:txBody>
      </p:sp>
      <p:sp>
        <p:nvSpPr>
          <p:cNvPr id="4" name="Slide Number Placeholder 3"/>
          <p:cNvSpPr>
            <a:spLocks noGrp="1"/>
          </p:cNvSpPr>
          <p:nvPr>
            <p:ph type="sldNum" sz="quarter" idx="5"/>
          </p:nvPr>
        </p:nvSpPr>
        <p:spPr/>
        <p:txBody>
          <a:bodyPr/>
          <a:lstStyle/>
          <a:p>
            <a:fld id="{A2B62DA3-6986-5F45-AE63-7B078CBD117D}" type="slidenum">
              <a:rPr lang="en-US" smtClean="0"/>
              <a:t>34</a:t>
            </a:fld>
            <a:endParaRPr lang="en-US"/>
          </a:p>
        </p:txBody>
      </p:sp>
    </p:spTree>
    <p:extLst>
      <p:ext uri="{BB962C8B-B14F-4D97-AF65-F5344CB8AC3E}">
        <p14:creationId xmlns:p14="http://schemas.microsoft.com/office/powerpoint/2010/main" val="1908634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MDPB members and their contacts are included on the Maine EMS Website – found under the “Boards and Committees” section. Alternately, please us ethe included QR code to be taken directly to a list of members with hyperlinks to their email addresses. </a:t>
            </a:r>
          </a:p>
        </p:txBody>
      </p:sp>
      <p:sp>
        <p:nvSpPr>
          <p:cNvPr id="4" name="Slide Number Placeholder 3"/>
          <p:cNvSpPr>
            <a:spLocks noGrp="1"/>
          </p:cNvSpPr>
          <p:nvPr>
            <p:ph type="sldNum" sz="quarter" idx="5"/>
          </p:nvPr>
        </p:nvSpPr>
        <p:spPr/>
        <p:txBody>
          <a:bodyPr/>
          <a:lstStyle/>
          <a:p>
            <a:fld id="{A2B62DA3-6986-5F45-AE63-7B078CBD117D}" type="slidenum">
              <a:rPr lang="en-US" smtClean="0"/>
              <a:t>35</a:t>
            </a:fld>
            <a:endParaRPr lang="en-US"/>
          </a:p>
        </p:txBody>
      </p:sp>
    </p:spTree>
    <p:extLst>
      <p:ext uri="{BB962C8B-B14F-4D97-AF65-F5344CB8AC3E}">
        <p14:creationId xmlns:p14="http://schemas.microsoft.com/office/powerpoint/2010/main" val="945635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E3D258-3FFF-AB48-8B5D-7EBBEA08D5DB}" type="slidenum">
              <a:rPr lang="en-US" smtClean="0"/>
              <a:t>36</a:t>
            </a:fld>
            <a:endParaRPr lang="en-US"/>
          </a:p>
        </p:txBody>
      </p:sp>
    </p:spTree>
    <p:extLst>
      <p:ext uri="{BB962C8B-B14F-4D97-AF65-F5344CB8AC3E}">
        <p14:creationId xmlns:p14="http://schemas.microsoft.com/office/powerpoint/2010/main" val="680008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 to this topic today. Maine EMS and the MDPB believe that the stronger the connectivity between the pre-hospital and hospital realms of care, the more likely our collective patients will have excellent outcomes. Thank you for your continued support of the Maine EMS system. </a:t>
            </a:r>
          </a:p>
        </p:txBody>
      </p:sp>
      <p:sp>
        <p:nvSpPr>
          <p:cNvPr id="4" name="Slide Number Placeholder 3"/>
          <p:cNvSpPr>
            <a:spLocks noGrp="1"/>
          </p:cNvSpPr>
          <p:nvPr>
            <p:ph type="sldNum" sz="quarter" idx="10"/>
          </p:nvPr>
        </p:nvSpPr>
        <p:spPr/>
        <p:txBody>
          <a:bodyPr/>
          <a:lstStyle/>
          <a:p>
            <a:fld id="{99E3D258-3FFF-AB48-8B5D-7EBBEA08D5DB}" type="slidenum">
              <a:rPr lang="en-US" smtClean="0"/>
              <a:t>37</a:t>
            </a:fld>
            <a:endParaRPr lang="en-US"/>
          </a:p>
        </p:txBody>
      </p:sp>
    </p:spTree>
    <p:extLst>
      <p:ext uri="{BB962C8B-B14F-4D97-AF65-F5344CB8AC3E}">
        <p14:creationId xmlns:p14="http://schemas.microsoft.com/office/powerpoint/2010/main" val="263738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Maine EMS Protocols have historically been divided into sections based on patient complaints. For instance, the respiratory section is BLUE, the cardiac section is RED, the general medical section is GOLD, the trauma section is GREEN. </a:t>
            </a:r>
          </a:p>
          <a:p>
            <a:endParaRPr lang="en-US" dirty="0"/>
          </a:p>
          <a:p>
            <a:r>
              <a:rPr lang="en-US" dirty="0"/>
              <a:t>Throughout this presentation, we may refer to specific protocols based on the color-coded section and the link at the bottom of the page brings you to the most recent versions of the protocols – and on this page, the protocols are listed by their color code. </a:t>
            </a:r>
          </a:p>
        </p:txBody>
      </p:sp>
      <p:sp>
        <p:nvSpPr>
          <p:cNvPr id="4" name="Slide Number Placeholder 3"/>
          <p:cNvSpPr>
            <a:spLocks noGrp="1"/>
          </p:cNvSpPr>
          <p:nvPr>
            <p:ph type="sldNum" sz="quarter" idx="5"/>
          </p:nvPr>
        </p:nvSpPr>
        <p:spPr/>
        <p:txBody>
          <a:bodyPr/>
          <a:lstStyle/>
          <a:p>
            <a:fld id="{A2B62DA3-6986-5F45-AE63-7B078CBD117D}" type="slidenum">
              <a:rPr lang="en-US" smtClean="0"/>
              <a:t>4</a:t>
            </a:fld>
            <a:endParaRPr lang="en-US"/>
          </a:p>
        </p:txBody>
      </p:sp>
    </p:spTree>
    <p:extLst>
      <p:ext uri="{BB962C8B-B14F-4D97-AF65-F5344CB8AC3E}">
        <p14:creationId xmlns:p14="http://schemas.microsoft.com/office/powerpoint/2010/main" val="288596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Maine EMS Protocols are updated every 2 years. The protocols are managed and updated by the Maine EMS Medical Direction and Practices Board which is comprised of 14 members, including six Regional Medical Directors, a representative of the Maine Chapter of the American College of Emergency Physicians, an At-Large member, a clinical pharmacist, an ALS representative, a BLS representative, the Maine EMS-C medical director, the Associate State Medical Director and the State Medical Director </a:t>
            </a:r>
          </a:p>
          <a:p>
            <a:endParaRPr lang="en-US" dirty="0"/>
          </a:p>
          <a:p>
            <a:r>
              <a:rPr lang="en-US" dirty="0"/>
              <a:t>Each section is reviewed by a team of members who perform in-depth evaluation of the protocol section – reviewing the literature, current best practices and input from the EMS community. Non-board members contribute by sending comments to the section authors or their specific MDPB representative and by participating in MDPB Protocol Discussion Forums. An example of a change that came from Protocol Discussion Forums include the ability for EMT’s to perform (but not interpret) 12 lead ECG’s. </a:t>
            </a:r>
          </a:p>
        </p:txBody>
      </p:sp>
      <p:sp>
        <p:nvSpPr>
          <p:cNvPr id="4" name="Slide Number Placeholder 3"/>
          <p:cNvSpPr>
            <a:spLocks noGrp="1"/>
          </p:cNvSpPr>
          <p:nvPr>
            <p:ph type="sldNum" sz="quarter" idx="5"/>
          </p:nvPr>
        </p:nvSpPr>
        <p:spPr/>
        <p:txBody>
          <a:bodyPr/>
          <a:lstStyle/>
          <a:p>
            <a:fld id="{A2B62DA3-6986-5F45-AE63-7B078CBD117D}" type="slidenum">
              <a:rPr lang="en-US" smtClean="0"/>
              <a:t>5</a:t>
            </a:fld>
            <a:endParaRPr lang="en-US"/>
          </a:p>
        </p:txBody>
      </p:sp>
    </p:spTree>
    <p:extLst>
      <p:ext uri="{BB962C8B-B14F-4D97-AF65-F5344CB8AC3E}">
        <p14:creationId xmlns:p14="http://schemas.microsoft.com/office/powerpoint/2010/main" val="97502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protocol update historically has a common theme. In 2019, a stakeholder group, lead by the National Association of State EMS Officials and funded by the National Highway Traffic Safety Administration’s Office of EMS, updated the National EMS Scope of Practice. These changes were released late in the 2019 protocol update process and as such, many were not incorporated into the 2019 Maine EMS changes. The largest theme of the 2021 protocols has been to match the 2019 National EMS Scope of Practice Updates. In general, many of the changes to the National Scope of Practice occurred at the EMT Scope of Practice. As we proceed through the presentation, we will highlight these changes. </a:t>
            </a:r>
          </a:p>
          <a:p>
            <a:endParaRPr lang="en-US" dirty="0"/>
          </a:p>
          <a:p>
            <a:r>
              <a:rPr lang="en-US" dirty="0"/>
              <a:t>For more information about the National EMS Scope of Practice, please review the National EMS Scope of Practice document available at the included weblink or via the QR Code. </a:t>
            </a:r>
          </a:p>
        </p:txBody>
      </p:sp>
      <p:sp>
        <p:nvSpPr>
          <p:cNvPr id="4" name="Slide Number Placeholder 3"/>
          <p:cNvSpPr>
            <a:spLocks noGrp="1"/>
          </p:cNvSpPr>
          <p:nvPr>
            <p:ph type="sldNum" sz="quarter" idx="5"/>
          </p:nvPr>
        </p:nvSpPr>
        <p:spPr/>
        <p:txBody>
          <a:bodyPr/>
          <a:lstStyle/>
          <a:p>
            <a:fld id="{A2B62DA3-6986-5F45-AE63-7B078CBD117D}" type="slidenum">
              <a:rPr lang="en-US" smtClean="0"/>
              <a:t>6</a:t>
            </a:fld>
            <a:endParaRPr lang="en-US"/>
          </a:p>
        </p:txBody>
      </p:sp>
    </p:spTree>
    <p:extLst>
      <p:ext uri="{BB962C8B-B14F-4D97-AF65-F5344CB8AC3E}">
        <p14:creationId xmlns:p14="http://schemas.microsoft.com/office/powerpoint/2010/main" val="593857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the protocol review. Two resources are included on this screen. To the left of the screen is once again the link to the protocols themselves on the Maine EMS website. On the right is a Summary change document that is intended to be downloaded and shared and offers a quick reference to the major changes to the 2021 Maine EMS Protocols. Please feel free to download the summary change document and share widely with stakeholders. </a:t>
            </a:r>
          </a:p>
        </p:txBody>
      </p:sp>
      <p:sp>
        <p:nvSpPr>
          <p:cNvPr id="4" name="Slide Number Placeholder 3"/>
          <p:cNvSpPr>
            <a:spLocks noGrp="1"/>
          </p:cNvSpPr>
          <p:nvPr>
            <p:ph type="sldNum" sz="quarter" idx="5"/>
          </p:nvPr>
        </p:nvSpPr>
        <p:spPr/>
        <p:txBody>
          <a:bodyPr/>
          <a:lstStyle/>
          <a:p>
            <a:fld id="{A2B62DA3-6986-5F45-AE63-7B078CBD117D}" type="slidenum">
              <a:rPr lang="en-US" smtClean="0"/>
              <a:t>7</a:t>
            </a:fld>
            <a:endParaRPr lang="en-US"/>
          </a:p>
        </p:txBody>
      </p:sp>
    </p:spTree>
    <p:extLst>
      <p:ext uri="{BB962C8B-B14F-4D97-AF65-F5344CB8AC3E}">
        <p14:creationId xmlns:p14="http://schemas.microsoft.com/office/powerpoint/2010/main" val="3895665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Brown Section, or foreword, saw few changes in the 2021 protocol updates. Along with minor updates for clarification, the MDPB did add at the request of service-level medical directors in the state, a statement on transfer of care, reminding all EMS clinicians of the importance of matching or exceeding the license level of initial EMS clinicians when transferring care UNLESS the treatments initiated, the patient’s condition and reasonably anticipated complications of the condition can be effectively managed by a lower-level clinician’s scope of practice. </a:t>
            </a:r>
          </a:p>
          <a:p>
            <a:endParaRPr lang="en-US" dirty="0"/>
          </a:p>
          <a:p>
            <a:r>
              <a:rPr lang="en-US" dirty="0"/>
              <a:t>The statement reads: “</a:t>
            </a:r>
            <a:r>
              <a:rPr lang="en-US" sz="1200" kern="1200" dirty="0">
                <a:solidFill>
                  <a:schemeClr val="tx1"/>
                </a:solidFill>
                <a:effectLst/>
                <a:latin typeface="+mn-lt"/>
                <a:ea typeface="+mn-ea"/>
                <a:cs typeface="+mn-cs"/>
              </a:rPr>
              <a:t>When transferring care of a patient, an on-duty EMS clinician must ensure the receiving caregiver is licensed at an equal or higher level unless the patient’s condition and reasonably anticipated complications can be effectively managed by a lower-level clinician’s scope of practice. However, a patient who receives interventions at a higher level on scene shall only have care transferred to the same or higher-level clinician.”</a:t>
            </a:r>
            <a:endParaRPr lang="en-US" dirty="0"/>
          </a:p>
        </p:txBody>
      </p:sp>
      <p:sp>
        <p:nvSpPr>
          <p:cNvPr id="4" name="Slide Number Placeholder 3"/>
          <p:cNvSpPr>
            <a:spLocks noGrp="1"/>
          </p:cNvSpPr>
          <p:nvPr>
            <p:ph type="sldNum" sz="quarter" idx="5"/>
          </p:nvPr>
        </p:nvSpPr>
        <p:spPr/>
        <p:txBody>
          <a:bodyPr/>
          <a:lstStyle/>
          <a:p>
            <a:fld id="{A2B62DA3-6986-5F45-AE63-7B078CBD117D}" type="slidenum">
              <a:rPr lang="en-US" smtClean="0"/>
              <a:t>8</a:t>
            </a:fld>
            <a:endParaRPr lang="en-US"/>
          </a:p>
        </p:txBody>
      </p:sp>
    </p:spTree>
    <p:extLst>
      <p:ext uri="{BB962C8B-B14F-4D97-AF65-F5344CB8AC3E}">
        <p14:creationId xmlns:p14="http://schemas.microsoft.com/office/powerpoint/2010/main" val="348367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Purple Section, or Definitions, underwent a revisioning during the 2021 protocol update. Section authors performed a comprehensive review of the protocols and added to the list of definitions. </a:t>
            </a:r>
          </a:p>
          <a:p>
            <a:endParaRPr lang="en-US" dirty="0"/>
          </a:p>
          <a:p>
            <a:r>
              <a:rPr lang="en-US" dirty="0"/>
              <a:t>This section is currently where the scope of practice for Emergency Medical Responders )or EMR) exists. During the 2019 National EMS Scope of Practice update, the EMR scope was also updated and includes: </a:t>
            </a:r>
          </a:p>
          <a:p>
            <a:pPr marL="228600" indent="-228600">
              <a:buAutoNum type="arabicParenR"/>
            </a:pPr>
            <a:r>
              <a:rPr lang="en-US" dirty="0"/>
              <a:t>Wound packing for hemorrhage</a:t>
            </a:r>
          </a:p>
          <a:p>
            <a:pPr marL="228600" indent="-228600">
              <a:buAutoNum type="arabicParenR"/>
            </a:pPr>
            <a:r>
              <a:rPr lang="en-US" dirty="0"/>
              <a:t>Placement of cervical collars </a:t>
            </a:r>
          </a:p>
          <a:p>
            <a:pPr marL="228600" indent="-228600">
              <a:buAutoNum type="arabicParenR"/>
            </a:pPr>
            <a:r>
              <a:rPr lang="en-US" dirty="0"/>
              <a:t>Splinting of extremity injuries, and</a:t>
            </a:r>
          </a:p>
          <a:p>
            <a:pPr marL="228600" indent="-228600">
              <a:buAutoNum type="arabicParenR"/>
            </a:pPr>
            <a:r>
              <a:rPr lang="en-US" dirty="0"/>
              <a:t>Eye Irrigation</a:t>
            </a:r>
          </a:p>
          <a:p>
            <a:pPr marL="0" indent="0">
              <a:buNone/>
            </a:pPr>
            <a:r>
              <a:rPr lang="en-US" dirty="0"/>
              <a:t>EMR”s trained to those skills are able to offer those therapies to patients. </a:t>
            </a:r>
          </a:p>
        </p:txBody>
      </p:sp>
      <p:sp>
        <p:nvSpPr>
          <p:cNvPr id="4" name="Slide Number Placeholder 3"/>
          <p:cNvSpPr>
            <a:spLocks noGrp="1"/>
          </p:cNvSpPr>
          <p:nvPr>
            <p:ph type="sldNum" sz="quarter" idx="5"/>
          </p:nvPr>
        </p:nvSpPr>
        <p:spPr/>
        <p:txBody>
          <a:bodyPr/>
          <a:lstStyle/>
          <a:p>
            <a:fld id="{A2B62DA3-6986-5F45-AE63-7B078CBD117D}" type="slidenum">
              <a:rPr lang="en-US" smtClean="0"/>
              <a:t>9</a:t>
            </a:fld>
            <a:endParaRPr lang="en-US"/>
          </a:p>
        </p:txBody>
      </p:sp>
    </p:spTree>
    <p:extLst>
      <p:ext uri="{BB962C8B-B14F-4D97-AF65-F5344CB8AC3E}">
        <p14:creationId xmlns:p14="http://schemas.microsoft.com/office/powerpoint/2010/main" val="2652859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10/20/21</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61353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25559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10/20/21</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010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08502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10/20/21</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03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208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632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382227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10/20/21</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50024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10/20/21</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9691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10/20/21</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43399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10/20/21</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20627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4" r:id="rId6"/>
    <p:sldLayoutId id="2147483719" r:id="rId7"/>
    <p:sldLayoutId id="2147483720" r:id="rId8"/>
    <p:sldLayoutId id="2147483721" r:id="rId9"/>
    <p:sldLayoutId id="2147483723" r:id="rId10"/>
    <p:sldLayoutId id="2147483722"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413CD7F-736E-4AF7-AB2B-473CAA9E1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5EDA2F5-6B28-478B-9AC4-43FE41E2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6907"/>
            <a:ext cx="12192000" cy="2374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B8C68-14A7-E54E-A612-1AFF2B76CDB1}"/>
              </a:ext>
            </a:extLst>
          </p:cNvPr>
          <p:cNvSpPr>
            <a:spLocks noGrp="1"/>
          </p:cNvSpPr>
          <p:nvPr>
            <p:ph type="ctrTitle"/>
          </p:nvPr>
        </p:nvSpPr>
        <p:spPr>
          <a:xfrm>
            <a:off x="1635102" y="4153113"/>
            <a:ext cx="9180747" cy="1248431"/>
          </a:xfrm>
        </p:spPr>
        <p:txBody>
          <a:bodyPr anchor="b">
            <a:noAutofit/>
          </a:bodyPr>
          <a:lstStyle/>
          <a:p>
            <a:pPr>
              <a:lnSpc>
                <a:spcPct val="115000"/>
              </a:lnSpc>
            </a:pPr>
            <a:br>
              <a:rPr lang="en-US" sz="3200" dirty="0">
                <a:solidFill>
                  <a:schemeClr val="bg1"/>
                </a:solidFill>
              </a:rPr>
            </a:br>
            <a:r>
              <a:rPr lang="en-US" sz="3200" dirty="0">
                <a:solidFill>
                  <a:schemeClr val="bg1"/>
                </a:solidFill>
              </a:rPr>
              <a:t>2021 Maine EMS Protocol Update for Hospital Clinicians </a:t>
            </a:r>
          </a:p>
        </p:txBody>
      </p:sp>
      <p:sp>
        <p:nvSpPr>
          <p:cNvPr id="3" name="Subtitle 2">
            <a:extLst>
              <a:ext uri="{FF2B5EF4-FFF2-40B4-BE49-F238E27FC236}">
                <a16:creationId xmlns:a16="http://schemas.microsoft.com/office/drawing/2014/main" id="{015F2B61-091B-B845-B8CE-BAF47459FE09}"/>
              </a:ext>
            </a:extLst>
          </p:cNvPr>
          <p:cNvSpPr>
            <a:spLocks noGrp="1"/>
          </p:cNvSpPr>
          <p:nvPr>
            <p:ph type="subTitle" idx="1"/>
          </p:nvPr>
        </p:nvSpPr>
        <p:spPr>
          <a:xfrm>
            <a:off x="1635104" y="5419983"/>
            <a:ext cx="9180747" cy="661984"/>
          </a:xfrm>
        </p:spPr>
        <p:txBody>
          <a:bodyPr anchor="t">
            <a:normAutofit/>
          </a:bodyPr>
          <a:lstStyle/>
          <a:p>
            <a:r>
              <a:rPr lang="en-US" sz="2000" dirty="0">
                <a:solidFill>
                  <a:schemeClr val="bg1"/>
                </a:solidFill>
              </a:rPr>
              <a:t>Fall 2021 </a:t>
            </a:r>
          </a:p>
        </p:txBody>
      </p:sp>
      <p:sp>
        <p:nvSpPr>
          <p:cNvPr id="33" name="Rectangle 32">
            <a:extLst>
              <a:ext uri="{FF2B5EF4-FFF2-40B4-BE49-F238E27FC236}">
                <a16:creationId xmlns:a16="http://schemas.microsoft.com/office/drawing/2014/main" id="{701D712E-ABB9-4258-877D-9349C857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79202"/>
            <a:ext cx="1006766" cy="2249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7528E56-1447-4C98-882B-CE262795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E4FEF7A4-3A24-1F4E-BE54-686359DBB704}"/>
              </a:ext>
            </a:extLst>
          </p:cNvPr>
          <p:cNvPicPr>
            <a:picLocks noChangeAspect="1"/>
          </p:cNvPicPr>
          <p:nvPr/>
        </p:nvPicPr>
        <p:blipFill>
          <a:blip r:embed="rId3"/>
          <a:stretch>
            <a:fillRect/>
          </a:stretch>
        </p:blipFill>
        <p:spPr>
          <a:xfrm>
            <a:off x="1635102" y="1199918"/>
            <a:ext cx="10072264" cy="1561201"/>
          </a:xfrm>
          <a:prstGeom prst="rect">
            <a:avLst/>
          </a:prstGeom>
        </p:spPr>
      </p:pic>
    </p:spTree>
    <p:extLst>
      <p:ext uri="{BB962C8B-B14F-4D97-AF65-F5344CB8AC3E}">
        <p14:creationId xmlns:p14="http://schemas.microsoft.com/office/powerpoint/2010/main" val="126806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7AC819-E714-8842-AFB6-B70042A5C3CE}"/>
              </a:ext>
            </a:extLst>
          </p:cNvPr>
          <p:cNvSpPr>
            <a:spLocks noGrp="1"/>
          </p:cNvSpPr>
          <p:nvPr>
            <p:ph type="title"/>
          </p:nvPr>
        </p:nvSpPr>
        <p:spPr>
          <a:xfrm>
            <a:off x="1434622" y="1113327"/>
            <a:ext cx="4862811" cy="2019488"/>
          </a:xfrm>
        </p:spPr>
        <p:txBody>
          <a:bodyPr>
            <a:normAutofit/>
          </a:bodyPr>
          <a:lstStyle/>
          <a:p>
            <a:r>
              <a:rPr lang="en-US" dirty="0">
                <a:solidFill>
                  <a:schemeClr val="bg1"/>
                </a:solidFill>
              </a:rPr>
              <a:t>Blue Section (Respiratory) </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D41E8E-3BD9-D14F-9063-B704AD434444}"/>
              </a:ext>
            </a:extLst>
          </p:cNvPr>
          <p:cNvSpPr>
            <a:spLocks noGrp="1"/>
          </p:cNvSpPr>
          <p:nvPr>
            <p:ph idx="1"/>
          </p:nvPr>
        </p:nvSpPr>
        <p:spPr>
          <a:xfrm>
            <a:off x="1434622" y="3707541"/>
            <a:ext cx="5117253" cy="2505801"/>
          </a:xfrm>
        </p:spPr>
        <p:txBody>
          <a:bodyPr anchor="t">
            <a:normAutofit/>
          </a:bodyPr>
          <a:lstStyle/>
          <a:p>
            <a:r>
              <a:rPr lang="en-US" dirty="0"/>
              <a:t>Scope of Practice Changes </a:t>
            </a:r>
          </a:p>
          <a:p>
            <a:r>
              <a:rPr lang="en-US" dirty="0"/>
              <a:t>Including addition of nebulized medications and CPAP at the EMT Scope of Practice </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AEA696-1035-7141-BBA8-85AE2E306A76}"/>
              </a:ext>
            </a:extLst>
          </p:cNvPr>
          <p:cNvPicPr>
            <a:picLocks noChangeAspect="1"/>
          </p:cNvPicPr>
          <p:nvPr/>
        </p:nvPicPr>
        <p:blipFill>
          <a:blip r:embed="rId3"/>
          <a:stretch>
            <a:fillRect/>
          </a:stretch>
        </p:blipFill>
        <p:spPr>
          <a:xfrm>
            <a:off x="7344569" y="574008"/>
            <a:ext cx="4362798" cy="5645973"/>
          </a:xfrm>
          <a:prstGeom prst="rect">
            <a:avLst/>
          </a:prstGeom>
        </p:spPr>
      </p:pic>
      <p:sp>
        <p:nvSpPr>
          <p:cNvPr id="19" name="Rectangle 18">
            <a:extLst>
              <a:ext uri="{FF2B5EF4-FFF2-40B4-BE49-F238E27FC236}">
                <a16:creationId xmlns:a16="http://schemas.microsoft.com/office/drawing/2014/main" id="{10238F63-BC8B-164B-9063-2927C7C37801}"/>
              </a:ext>
            </a:extLst>
          </p:cNvPr>
          <p:cNvSpPr/>
          <p:nvPr/>
        </p:nvSpPr>
        <p:spPr>
          <a:xfrm>
            <a:off x="7800755" y="1905000"/>
            <a:ext cx="3502246" cy="2717800"/>
          </a:xfrm>
          <a:prstGeom prst="rect">
            <a:avLst/>
          </a:prstGeom>
          <a:solidFill>
            <a:srgbClr val="FF0000">
              <a:alpha val="92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972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7F16EC-81BD-664F-8BBD-F3D879593316}"/>
              </a:ext>
            </a:extLst>
          </p:cNvPr>
          <p:cNvSpPr>
            <a:spLocks noGrp="1"/>
          </p:cNvSpPr>
          <p:nvPr>
            <p:ph type="title"/>
          </p:nvPr>
        </p:nvSpPr>
        <p:spPr>
          <a:xfrm>
            <a:off x="1434622" y="1113327"/>
            <a:ext cx="4862811" cy="2019488"/>
          </a:xfrm>
        </p:spPr>
        <p:txBody>
          <a:bodyPr>
            <a:normAutofit/>
          </a:bodyPr>
          <a:lstStyle/>
          <a:p>
            <a:r>
              <a:rPr lang="en-US" dirty="0">
                <a:solidFill>
                  <a:schemeClr val="bg1"/>
                </a:solidFill>
              </a:rPr>
              <a:t>Blue Section, cont.</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E618E7-39FC-AF40-AC0B-E9C80069291A}"/>
              </a:ext>
            </a:extLst>
          </p:cNvPr>
          <p:cNvSpPr>
            <a:spLocks noGrp="1"/>
          </p:cNvSpPr>
          <p:nvPr>
            <p:ph idx="1"/>
          </p:nvPr>
        </p:nvSpPr>
        <p:spPr>
          <a:xfrm>
            <a:off x="1434622" y="3707541"/>
            <a:ext cx="5117253" cy="2505801"/>
          </a:xfrm>
        </p:spPr>
        <p:txBody>
          <a:bodyPr anchor="t">
            <a:normAutofit fontScale="92500" lnSpcReduction="10000"/>
          </a:bodyPr>
          <a:lstStyle/>
          <a:p>
            <a:r>
              <a:rPr lang="en-US" dirty="0"/>
              <a:t>2019 MEMS Protocol Updates – oral dexamethasone for croup</a:t>
            </a:r>
          </a:p>
          <a:p>
            <a:endParaRPr lang="en-US" dirty="0"/>
          </a:p>
          <a:p>
            <a:r>
              <a:rPr lang="en-US" dirty="0"/>
              <a:t>2021 MEMS Protocol Updates –expand this option for bronchospasm (asthma/COPD)</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D7D237-8B83-104C-9243-CD8F81C29BDA}"/>
              </a:ext>
            </a:extLst>
          </p:cNvPr>
          <p:cNvPicPr>
            <a:picLocks noChangeAspect="1"/>
          </p:cNvPicPr>
          <p:nvPr/>
        </p:nvPicPr>
        <p:blipFill>
          <a:blip r:embed="rId3"/>
          <a:stretch>
            <a:fillRect/>
          </a:stretch>
        </p:blipFill>
        <p:spPr>
          <a:xfrm>
            <a:off x="7344569" y="574008"/>
            <a:ext cx="4362798" cy="5645973"/>
          </a:xfrm>
          <a:prstGeom prst="rect">
            <a:avLst/>
          </a:prstGeom>
        </p:spPr>
      </p:pic>
      <p:sp>
        <p:nvSpPr>
          <p:cNvPr id="19" name="Rectangle 18">
            <a:extLst>
              <a:ext uri="{FF2B5EF4-FFF2-40B4-BE49-F238E27FC236}">
                <a16:creationId xmlns:a16="http://schemas.microsoft.com/office/drawing/2014/main" id="{9DDC6C98-DA06-264A-9FBA-EAB77066BA59}"/>
              </a:ext>
            </a:extLst>
          </p:cNvPr>
          <p:cNvSpPr/>
          <p:nvPr/>
        </p:nvSpPr>
        <p:spPr>
          <a:xfrm>
            <a:off x="7937500" y="1270000"/>
            <a:ext cx="3403600" cy="1219200"/>
          </a:xfrm>
          <a:prstGeom prst="rect">
            <a:avLst/>
          </a:prstGeom>
          <a:solidFill>
            <a:srgbClr val="FF0000">
              <a:alpha val="92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56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C6DBD-10D3-B34D-927D-520C762D7188}"/>
              </a:ext>
            </a:extLst>
          </p:cNvPr>
          <p:cNvSpPr>
            <a:spLocks noGrp="1"/>
          </p:cNvSpPr>
          <p:nvPr>
            <p:ph type="title"/>
          </p:nvPr>
        </p:nvSpPr>
        <p:spPr>
          <a:xfrm>
            <a:off x="1434622" y="1113327"/>
            <a:ext cx="4862811" cy="2019488"/>
          </a:xfrm>
        </p:spPr>
        <p:txBody>
          <a:bodyPr>
            <a:normAutofit/>
          </a:bodyPr>
          <a:lstStyle/>
          <a:p>
            <a:pPr>
              <a:lnSpc>
                <a:spcPct val="140000"/>
              </a:lnSpc>
            </a:pPr>
            <a:r>
              <a:rPr lang="en-US" sz="2800">
                <a:solidFill>
                  <a:schemeClr val="bg1"/>
                </a:solidFill>
              </a:rPr>
              <a:t>Red (Cardiac) Section, #1 EMT’s and 12 Leads</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0F3BB3-45DD-8D46-AF29-6990BA678488}"/>
              </a:ext>
            </a:extLst>
          </p:cNvPr>
          <p:cNvSpPr>
            <a:spLocks noGrp="1"/>
          </p:cNvSpPr>
          <p:nvPr>
            <p:ph idx="1"/>
          </p:nvPr>
        </p:nvSpPr>
        <p:spPr>
          <a:xfrm>
            <a:off x="1434622" y="3707541"/>
            <a:ext cx="5117253" cy="2505801"/>
          </a:xfrm>
        </p:spPr>
        <p:txBody>
          <a:bodyPr anchor="t">
            <a:normAutofit/>
          </a:bodyPr>
          <a:lstStyle/>
          <a:p>
            <a:r>
              <a:rPr lang="en-US" dirty="0"/>
              <a:t>EMT Scope of Practice acquiring 12 leads, if the technology is available and the EMT is trained in acquisition of 12 leads</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B262A8-61EA-2F4B-AE0F-1CF0774C1F57}"/>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3541103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5" name="Rectangle 24">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95508"/>
            <a:ext cx="12188950"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56BFBD-63D8-FD45-BA6D-2CEAD728D90A}"/>
              </a:ext>
            </a:extLst>
          </p:cNvPr>
          <p:cNvSpPr>
            <a:spLocks noGrp="1"/>
          </p:cNvSpPr>
          <p:nvPr>
            <p:ph type="title"/>
          </p:nvPr>
        </p:nvSpPr>
        <p:spPr>
          <a:xfrm>
            <a:off x="548640" y="1709530"/>
            <a:ext cx="3754671" cy="2528515"/>
          </a:xfrm>
        </p:spPr>
        <p:txBody>
          <a:bodyPr vert="horz" lIns="109728" tIns="109728" rIns="109728" bIns="91440" rtlCol="0" anchor="b">
            <a:normAutofit/>
          </a:bodyPr>
          <a:lstStyle/>
          <a:p>
            <a:pPr>
              <a:lnSpc>
                <a:spcPct val="115000"/>
              </a:lnSpc>
            </a:pPr>
            <a:r>
              <a:rPr lang="en-US" sz="3300" b="0" cap="all">
                <a:solidFill>
                  <a:schemeClr val="tx2"/>
                </a:solidFill>
              </a:rPr>
              <a:t>Red Section, #2 Hyperkalemia Protocol</a:t>
            </a:r>
          </a:p>
        </p:txBody>
      </p:sp>
      <p:sp>
        <p:nvSpPr>
          <p:cNvPr id="35" name="Rectangle 34">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67615"/>
            <a:ext cx="4603482" cy="690385"/>
          </a:xfrm>
          <a:prstGeom prst="rect">
            <a:avLst/>
          </a:prstGeom>
          <a:solidFill>
            <a:schemeClr val="bg2">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6123441"/>
            <a:ext cx="7534656" cy="7345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136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4595D35-4E01-1E42-8967-AB461A6A8B08}"/>
              </a:ext>
            </a:extLst>
          </p:cNvPr>
          <p:cNvPicPr>
            <a:picLocks noChangeAspect="1"/>
          </p:cNvPicPr>
          <p:nvPr/>
        </p:nvPicPr>
        <p:blipFill>
          <a:blip r:embed="rId3"/>
          <a:stretch>
            <a:fillRect/>
          </a:stretch>
        </p:blipFill>
        <p:spPr>
          <a:xfrm>
            <a:off x="5149671" y="1769379"/>
            <a:ext cx="2843784" cy="3680191"/>
          </a:xfrm>
          <a:prstGeom prst="rect">
            <a:avLst/>
          </a:prstGeom>
        </p:spPr>
      </p:pic>
      <p:sp>
        <p:nvSpPr>
          <p:cNvPr id="43" name="Rectangle 42">
            <a:extLst>
              <a:ext uri="{FF2B5EF4-FFF2-40B4-BE49-F238E27FC236}">
                <a16:creationId xmlns:a16="http://schemas.microsoft.com/office/drawing/2014/main" id="{56A898E0-0F1C-4CD6-BBAB-3A481A2F0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00792" y="1057665"/>
            <a:ext cx="64008" cy="50657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5D2E14-53F4-2A41-9BFB-F9D4ECF67C6C}"/>
              </a:ext>
            </a:extLst>
          </p:cNvPr>
          <p:cNvPicPr>
            <a:picLocks noChangeAspect="1"/>
          </p:cNvPicPr>
          <p:nvPr/>
        </p:nvPicPr>
        <p:blipFill>
          <a:blip r:embed="rId4"/>
          <a:stretch>
            <a:fillRect/>
          </a:stretch>
        </p:blipFill>
        <p:spPr>
          <a:xfrm>
            <a:off x="8886600" y="1769378"/>
            <a:ext cx="2843784" cy="3680191"/>
          </a:xfrm>
          <a:prstGeom prst="rect">
            <a:avLst/>
          </a:prstGeom>
        </p:spPr>
      </p:pic>
    </p:spTree>
    <p:extLst>
      <p:ext uri="{BB962C8B-B14F-4D97-AF65-F5344CB8AC3E}">
        <p14:creationId xmlns:p14="http://schemas.microsoft.com/office/powerpoint/2010/main" val="3827543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0CB20-0173-284F-BB10-53A5B601D32B}"/>
              </a:ext>
            </a:extLst>
          </p:cNvPr>
          <p:cNvSpPr>
            <a:spLocks noGrp="1"/>
          </p:cNvSpPr>
          <p:nvPr>
            <p:ph type="title"/>
          </p:nvPr>
        </p:nvSpPr>
        <p:spPr>
          <a:xfrm>
            <a:off x="1434622" y="1113327"/>
            <a:ext cx="4862811" cy="2019488"/>
          </a:xfrm>
        </p:spPr>
        <p:txBody>
          <a:bodyPr>
            <a:normAutofit/>
          </a:bodyPr>
          <a:lstStyle/>
          <a:p>
            <a:r>
              <a:rPr lang="en-US" dirty="0">
                <a:solidFill>
                  <a:schemeClr val="bg1"/>
                </a:solidFill>
              </a:rPr>
              <a:t>Red Section, #3 Refractory VF/VT</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2834CC-8279-9449-BF80-8DF13835380B}"/>
              </a:ext>
            </a:extLst>
          </p:cNvPr>
          <p:cNvSpPr>
            <a:spLocks noGrp="1"/>
          </p:cNvSpPr>
          <p:nvPr>
            <p:ph idx="1"/>
          </p:nvPr>
        </p:nvSpPr>
        <p:spPr>
          <a:xfrm>
            <a:off x="1434622" y="3707541"/>
            <a:ext cx="5117253" cy="2505801"/>
          </a:xfrm>
        </p:spPr>
        <p:txBody>
          <a:bodyPr anchor="t">
            <a:normAutofit fontScale="92500" lnSpcReduction="20000"/>
          </a:bodyPr>
          <a:lstStyle/>
          <a:p>
            <a:pPr>
              <a:lnSpc>
                <a:spcPct val="130000"/>
              </a:lnSpc>
            </a:pPr>
            <a:r>
              <a:rPr lang="en-US" sz="1400" dirty="0"/>
              <a:t>Prior protocol defined refractory VF as VF continuing after 5 attempts at defibrillation</a:t>
            </a:r>
          </a:p>
          <a:p>
            <a:pPr>
              <a:lnSpc>
                <a:spcPct val="130000"/>
              </a:lnSpc>
            </a:pPr>
            <a:r>
              <a:rPr lang="en-US" sz="1400" dirty="0"/>
              <a:t>More recent literature evolves the definition to continued VF after 3 defibrillation attempts </a:t>
            </a:r>
          </a:p>
          <a:p>
            <a:pPr>
              <a:lnSpc>
                <a:spcPct val="130000"/>
              </a:lnSpc>
            </a:pPr>
            <a:r>
              <a:rPr lang="en-US" sz="1400" dirty="0"/>
              <a:t>Allows earlier initiation of therapies – such assuring pad contact, vector changes, dual-sequential (vs. dual sequence or double-sequential) defibrillation  </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29C5F1-3719-4347-A71B-0EC8F7951AD2}"/>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2502612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BA86C-3B25-854C-8749-9F19DFCA0AF4}"/>
              </a:ext>
            </a:extLst>
          </p:cNvPr>
          <p:cNvSpPr>
            <a:spLocks noGrp="1"/>
          </p:cNvSpPr>
          <p:nvPr>
            <p:ph type="title"/>
          </p:nvPr>
        </p:nvSpPr>
        <p:spPr>
          <a:xfrm>
            <a:off x="1434622" y="1113327"/>
            <a:ext cx="4862811" cy="2019488"/>
          </a:xfrm>
        </p:spPr>
        <p:txBody>
          <a:bodyPr>
            <a:normAutofit/>
          </a:bodyPr>
          <a:lstStyle/>
          <a:p>
            <a:pPr>
              <a:lnSpc>
                <a:spcPct val="140000"/>
              </a:lnSpc>
            </a:pPr>
            <a:r>
              <a:rPr lang="en-US" sz="2800">
                <a:solidFill>
                  <a:schemeClr val="bg1"/>
                </a:solidFill>
              </a:rPr>
              <a:t>Red Section, #4 – PEA Algorithm Changes</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26659C-5099-E541-9E9A-8F1B260F7065}"/>
              </a:ext>
            </a:extLst>
          </p:cNvPr>
          <p:cNvSpPr>
            <a:spLocks noGrp="1"/>
          </p:cNvSpPr>
          <p:nvPr>
            <p:ph idx="1"/>
          </p:nvPr>
        </p:nvSpPr>
        <p:spPr>
          <a:xfrm>
            <a:off x="1434622" y="3707541"/>
            <a:ext cx="5117253" cy="2505801"/>
          </a:xfrm>
        </p:spPr>
        <p:txBody>
          <a:bodyPr anchor="t">
            <a:normAutofit/>
          </a:bodyPr>
          <a:lstStyle/>
          <a:p>
            <a:r>
              <a:rPr lang="en-US" dirty="0"/>
              <a:t>Changes to the PEA algorithm </a:t>
            </a:r>
          </a:p>
          <a:p>
            <a:r>
              <a:rPr lang="en-US" dirty="0"/>
              <a:t>Narrow/Fast vs Slow/Wide </a:t>
            </a:r>
          </a:p>
          <a:p>
            <a:r>
              <a:rPr lang="en-US" dirty="0"/>
              <a:t>Differing priorities in each case </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BADB2A3-EF3F-FB43-A1BF-D30081C03BDF}"/>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2028103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0CB20-0173-284F-BB10-53A5B601D32B}"/>
              </a:ext>
            </a:extLst>
          </p:cNvPr>
          <p:cNvSpPr>
            <a:spLocks noGrp="1"/>
          </p:cNvSpPr>
          <p:nvPr>
            <p:ph type="title"/>
          </p:nvPr>
        </p:nvSpPr>
        <p:spPr>
          <a:xfrm>
            <a:off x="1434622" y="1113327"/>
            <a:ext cx="4862811" cy="2019488"/>
          </a:xfrm>
        </p:spPr>
        <p:txBody>
          <a:bodyPr>
            <a:normAutofit fontScale="90000"/>
          </a:bodyPr>
          <a:lstStyle/>
          <a:p>
            <a:r>
              <a:rPr lang="en-US" dirty="0">
                <a:solidFill>
                  <a:schemeClr val="bg1"/>
                </a:solidFill>
              </a:rPr>
              <a:t>Red Section, #5 – Modified Valsalva </a:t>
            </a:r>
          </a:p>
        </p:txBody>
      </p:sp>
      <p:sp>
        <p:nvSpPr>
          <p:cNvPr id="14" name="Rectangle 13">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2834CC-8279-9449-BF80-8DF13835380B}"/>
              </a:ext>
            </a:extLst>
          </p:cNvPr>
          <p:cNvSpPr>
            <a:spLocks noGrp="1"/>
          </p:cNvSpPr>
          <p:nvPr>
            <p:ph idx="1"/>
          </p:nvPr>
        </p:nvSpPr>
        <p:spPr>
          <a:xfrm>
            <a:off x="1434622" y="3707541"/>
            <a:ext cx="5117253" cy="2505801"/>
          </a:xfrm>
        </p:spPr>
        <p:txBody>
          <a:bodyPr anchor="t">
            <a:normAutofit/>
          </a:bodyPr>
          <a:lstStyle/>
          <a:p>
            <a:pPr>
              <a:lnSpc>
                <a:spcPct val="130000"/>
              </a:lnSpc>
            </a:pPr>
            <a:r>
              <a:rPr lang="en-US" sz="1100" dirty="0"/>
              <a:t>Addition of the Modified Valsalva maneuver </a:t>
            </a:r>
          </a:p>
        </p:txBody>
      </p:sp>
      <p:sp>
        <p:nvSpPr>
          <p:cNvPr id="24" name="Rectangle 23">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9E6919D-9C05-6244-A857-58DA7496F5D5}"/>
              </a:ext>
            </a:extLst>
          </p:cNvPr>
          <p:cNvPicPr>
            <a:picLocks noChangeAspect="1"/>
          </p:cNvPicPr>
          <p:nvPr/>
        </p:nvPicPr>
        <p:blipFill>
          <a:blip r:embed="rId3"/>
          <a:stretch>
            <a:fillRect/>
          </a:stretch>
        </p:blipFill>
        <p:spPr>
          <a:xfrm>
            <a:off x="7191779" y="329051"/>
            <a:ext cx="4743007" cy="6138009"/>
          </a:xfrm>
          <a:prstGeom prst="rect">
            <a:avLst/>
          </a:prstGeom>
        </p:spPr>
      </p:pic>
    </p:spTree>
    <p:extLst>
      <p:ext uri="{BB962C8B-B14F-4D97-AF65-F5344CB8AC3E}">
        <p14:creationId xmlns:p14="http://schemas.microsoft.com/office/powerpoint/2010/main" val="1454222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C0EC1-D463-5243-9C89-9EC34E735E68}"/>
              </a:ext>
            </a:extLst>
          </p:cNvPr>
          <p:cNvSpPr>
            <a:spLocks noGrp="1"/>
          </p:cNvSpPr>
          <p:nvPr>
            <p:ph type="title"/>
          </p:nvPr>
        </p:nvSpPr>
        <p:spPr>
          <a:xfrm>
            <a:off x="1434622" y="1113327"/>
            <a:ext cx="4862811" cy="2019488"/>
          </a:xfrm>
        </p:spPr>
        <p:txBody>
          <a:bodyPr>
            <a:normAutofit/>
          </a:bodyPr>
          <a:lstStyle/>
          <a:p>
            <a:pPr>
              <a:lnSpc>
                <a:spcPct val="140000"/>
              </a:lnSpc>
            </a:pPr>
            <a:r>
              <a:rPr lang="en-US" sz="2800">
                <a:solidFill>
                  <a:schemeClr val="bg1"/>
                </a:solidFill>
              </a:rPr>
              <a:t>Red Section, #6 – TOR In Route to a Hospital </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139FD2-05A0-434D-AA3E-F65545975057}"/>
              </a:ext>
            </a:extLst>
          </p:cNvPr>
          <p:cNvSpPr>
            <a:spLocks noGrp="1"/>
          </p:cNvSpPr>
          <p:nvPr>
            <p:ph idx="1"/>
          </p:nvPr>
        </p:nvSpPr>
        <p:spPr>
          <a:xfrm>
            <a:off x="1434622" y="3707541"/>
            <a:ext cx="5151916" cy="3007584"/>
          </a:xfrm>
        </p:spPr>
        <p:txBody>
          <a:bodyPr anchor="t">
            <a:normAutofit fontScale="62500" lnSpcReduction="20000"/>
          </a:bodyPr>
          <a:lstStyle/>
          <a:p>
            <a:r>
              <a:rPr lang="en-US" dirty="0"/>
              <a:t>Arrest in route to the hospital with unsuccessful resuscitation </a:t>
            </a:r>
          </a:p>
          <a:p>
            <a:r>
              <a:rPr lang="en-US" dirty="0"/>
              <a:t>Very difficult situation for EMS Clinicians when family leaves scene and heads toward hospitals </a:t>
            </a:r>
          </a:p>
          <a:p>
            <a:r>
              <a:rPr lang="en-US" dirty="0"/>
              <a:t>History of unfortunate events in which EMS clinicians told to orchestrate family meetings in the field </a:t>
            </a:r>
          </a:p>
          <a:p>
            <a:r>
              <a:rPr lang="en-US" dirty="0"/>
              <a:t>Protocol acknowledges these difficulties – but also requests high level communication with hospitals to streamline local processes for these cases </a:t>
            </a:r>
          </a:p>
          <a:p>
            <a:endParaRPr lang="en-US" dirty="0"/>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2F999F7-EBD1-0C4B-B42D-BF98E79D2AD8}"/>
              </a:ext>
            </a:extLst>
          </p:cNvPr>
          <p:cNvPicPr>
            <a:picLocks noChangeAspect="1"/>
          </p:cNvPicPr>
          <p:nvPr/>
        </p:nvPicPr>
        <p:blipFill>
          <a:blip r:embed="rId3"/>
          <a:stretch>
            <a:fillRect/>
          </a:stretch>
        </p:blipFill>
        <p:spPr>
          <a:xfrm>
            <a:off x="7344569" y="574008"/>
            <a:ext cx="4362798" cy="5645973"/>
          </a:xfrm>
          <a:prstGeom prst="rect">
            <a:avLst/>
          </a:prstGeom>
        </p:spPr>
      </p:pic>
      <p:sp>
        <p:nvSpPr>
          <p:cNvPr id="20" name="Rectangle 19">
            <a:extLst>
              <a:ext uri="{FF2B5EF4-FFF2-40B4-BE49-F238E27FC236}">
                <a16:creationId xmlns:a16="http://schemas.microsoft.com/office/drawing/2014/main" id="{B601ACFD-8C38-DE4E-ABBA-B85F890BB60B}"/>
              </a:ext>
            </a:extLst>
          </p:cNvPr>
          <p:cNvSpPr/>
          <p:nvPr/>
        </p:nvSpPr>
        <p:spPr>
          <a:xfrm>
            <a:off x="7516106" y="5247861"/>
            <a:ext cx="3787997" cy="583096"/>
          </a:xfrm>
          <a:prstGeom prst="rect">
            <a:avLst/>
          </a:prstGeom>
          <a:solidFill>
            <a:srgbClr val="FF0000">
              <a:alpha val="92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077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18CE62-C527-2F44-B576-18612BDDC0CF}"/>
              </a:ext>
            </a:extLst>
          </p:cNvPr>
          <p:cNvSpPr>
            <a:spLocks noGrp="1"/>
          </p:cNvSpPr>
          <p:nvPr>
            <p:ph type="title"/>
          </p:nvPr>
        </p:nvSpPr>
        <p:spPr>
          <a:xfrm>
            <a:off x="1434622" y="1113327"/>
            <a:ext cx="4862811" cy="2019488"/>
          </a:xfrm>
        </p:spPr>
        <p:txBody>
          <a:bodyPr>
            <a:normAutofit/>
          </a:bodyPr>
          <a:lstStyle/>
          <a:p>
            <a:pPr>
              <a:lnSpc>
                <a:spcPct val="140000"/>
              </a:lnSpc>
            </a:pPr>
            <a:r>
              <a:rPr lang="en-US" sz="2800">
                <a:solidFill>
                  <a:schemeClr val="bg1"/>
                </a:solidFill>
              </a:rPr>
              <a:t>Red Section, #7 – Communication Surrounding VADs</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CA693E-3C07-1F4D-B1B3-B9F5203F51EC}"/>
              </a:ext>
            </a:extLst>
          </p:cNvPr>
          <p:cNvSpPr>
            <a:spLocks noGrp="1"/>
          </p:cNvSpPr>
          <p:nvPr>
            <p:ph idx="1"/>
          </p:nvPr>
        </p:nvSpPr>
        <p:spPr>
          <a:xfrm>
            <a:off x="1434622" y="3707541"/>
            <a:ext cx="5117253" cy="2505801"/>
          </a:xfrm>
        </p:spPr>
        <p:txBody>
          <a:bodyPr anchor="t">
            <a:normAutofit/>
          </a:bodyPr>
          <a:lstStyle/>
          <a:p>
            <a:r>
              <a:rPr lang="en-US" dirty="0"/>
              <a:t>Emphasize the value and importance of communication with the patient’s VAD team prior to hospital arrival and, if needed, to assist in hospital destination determination </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FE689A3-8DB7-9F40-A7F2-4977B6A84BA9}"/>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191690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01BF8-0132-6E45-BBF0-FCBE9A907A6F}"/>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Gold Sections, #1 </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7C1D93-7582-294E-8AB2-5241C122FF4D}"/>
              </a:ext>
            </a:extLst>
          </p:cNvPr>
          <p:cNvSpPr>
            <a:spLocks noGrp="1"/>
          </p:cNvSpPr>
          <p:nvPr>
            <p:ph idx="1"/>
          </p:nvPr>
        </p:nvSpPr>
        <p:spPr>
          <a:xfrm>
            <a:off x="1535371" y="2702257"/>
            <a:ext cx="9935571" cy="3426158"/>
          </a:xfrm>
        </p:spPr>
        <p:txBody>
          <a:bodyPr anchor="t">
            <a:normAutofit/>
          </a:bodyPr>
          <a:lstStyle/>
          <a:p>
            <a:r>
              <a:rPr lang="en-US" dirty="0"/>
              <a:t>Addition of IV ondansetron at the AEMT scope of practice </a:t>
            </a:r>
          </a:p>
          <a:p>
            <a:r>
              <a:rPr lang="en-US" dirty="0"/>
              <a:t>Removal of OLMC for: </a:t>
            </a:r>
          </a:p>
          <a:p>
            <a:r>
              <a:rPr lang="en-US" dirty="0"/>
              <a:t>	1) repeated midazolam in status epilepticus </a:t>
            </a:r>
          </a:p>
          <a:p>
            <a:r>
              <a:rPr lang="en-US" dirty="0"/>
              <a:t>	2) initiation of norepinephrine in septic shock </a:t>
            </a:r>
          </a:p>
          <a:p>
            <a:r>
              <a:rPr lang="en-US" dirty="0"/>
              <a:t>IN BOTH CASES – early communication with receiving hospital is still prioritized </a:t>
            </a:r>
          </a:p>
        </p:txBody>
      </p:sp>
    </p:spTree>
    <p:extLst>
      <p:ext uri="{BB962C8B-B14F-4D97-AF65-F5344CB8AC3E}">
        <p14:creationId xmlns:p14="http://schemas.microsoft.com/office/powerpoint/2010/main" val="139723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F8B076-DB68-CE49-8A39-5B5C873CE5B5}"/>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Outline </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8A2445-FA29-0541-82B7-F9B99F3AD1F4}"/>
              </a:ext>
            </a:extLst>
          </p:cNvPr>
          <p:cNvSpPr>
            <a:spLocks noGrp="1"/>
          </p:cNvSpPr>
          <p:nvPr>
            <p:ph idx="1"/>
          </p:nvPr>
        </p:nvSpPr>
        <p:spPr>
          <a:xfrm>
            <a:off x="1535371" y="2702257"/>
            <a:ext cx="9935571" cy="3426158"/>
          </a:xfrm>
        </p:spPr>
        <p:txBody>
          <a:bodyPr anchor="t">
            <a:noAutofit/>
          </a:bodyPr>
          <a:lstStyle/>
          <a:p>
            <a:pPr marL="457200" indent="-457200">
              <a:buFont typeface="Arial" panose="020B0604020202020204" pitchFamily="34" charset="0"/>
              <a:buChar char="•"/>
            </a:pPr>
            <a:r>
              <a:rPr lang="en-US" sz="2400" dirty="0"/>
              <a:t>Overview of the Maine EMS Protocol update process</a:t>
            </a:r>
          </a:p>
          <a:p>
            <a:pPr marL="457200" indent="-457200">
              <a:buFont typeface="Arial" panose="020B0604020202020204" pitchFamily="34" charset="0"/>
              <a:buChar char="•"/>
            </a:pPr>
            <a:r>
              <a:rPr lang="en-US" sz="2400" dirty="0"/>
              <a:t>How to learn more about the most recent Maine EMS Protocols </a:t>
            </a:r>
          </a:p>
          <a:p>
            <a:pPr marL="457200" indent="-457200">
              <a:buFont typeface="Arial" panose="020B0604020202020204" pitchFamily="34" charset="0"/>
              <a:buChar char="•"/>
            </a:pPr>
            <a:r>
              <a:rPr lang="en-US" sz="2400" dirty="0"/>
              <a:t>Overview of the 2021 Maine EMS Protocol updates </a:t>
            </a:r>
          </a:p>
          <a:p>
            <a:pPr marL="457200" indent="-457200">
              <a:buFont typeface="Arial" panose="020B0604020202020204" pitchFamily="34" charset="0"/>
              <a:buChar char="•"/>
            </a:pPr>
            <a:r>
              <a:rPr lang="en-US" sz="2400" dirty="0"/>
              <a:t>How to contribute to upcoming protocol updates… </a:t>
            </a:r>
          </a:p>
        </p:txBody>
      </p:sp>
      <p:pic>
        <p:nvPicPr>
          <p:cNvPr id="9" name="Picture 8" descr="A picture containing text, outdoor, sign, clipart&#10;&#10;Description automatically generated">
            <a:extLst>
              <a:ext uri="{FF2B5EF4-FFF2-40B4-BE49-F238E27FC236}">
                <a16:creationId xmlns:a16="http://schemas.microsoft.com/office/drawing/2014/main" id="{594162F1-7E66-4448-8534-78DC5D4FFA15}"/>
              </a:ext>
            </a:extLst>
          </p:cNvPr>
          <p:cNvPicPr>
            <a:picLocks noChangeAspect="1"/>
          </p:cNvPicPr>
          <p:nvPr/>
        </p:nvPicPr>
        <p:blipFill>
          <a:blip r:embed="rId3"/>
          <a:stretch>
            <a:fillRect/>
          </a:stretch>
        </p:blipFill>
        <p:spPr>
          <a:xfrm>
            <a:off x="10985156" y="6237149"/>
            <a:ext cx="1149177" cy="565246"/>
          </a:xfrm>
          <a:prstGeom prst="rect">
            <a:avLst/>
          </a:prstGeom>
        </p:spPr>
      </p:pic>
    </p:spTree>
    <p:extLst>
      <p:ext uri="{BB962C8B-B14F-4D97-AF65-F5344CB8AC3E}">
        <p14:creationId xmlns:p14="http://schemas.microsoft.com/office/powerpoint/2010/main" val="1336133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C1992A-493E-BA41-895E-6703C66C98E8}"/>
              </a:ext>
            </a:extLst>
          </p:cNvPr>
          <p:cNvSpPr>
            <a:spLocks noGrp="1"/>
          </p:cNvSpPr>
          <p:nvPr>
            <p:ph type="title"/>
          </p:nvPr>
        </p:nvSpPr>
        <p:spPr>
          <a:xfrm>
            <a:off x="1434622" y="1113327"/>
            <a:ext cx="4862811" cy="2019488"/>
          </a:xfrm>
        </p:spPr>
        <p:txBody>
          <a:bodyPr>
            <a:normAutofit/>
          </a:bodyPr>
          <a:lstStyle/>
          <a:p>
            <a:r>
              <a:rPr lang="en-US" dirty="0">
                <a:solidFill>
                  <a:schemeClr val="bg1"/>
                </a:solidFill>
              </a:rPr>
              <a:t>Gold Section, #2 Sepsis </a:t>
            </a:r>
          </a:p>
        </p:txBody>
      </p:sp>
      <p:sp>
        <p:nvSpPr>
          <p:cNvPr id="44" name="Rectangle 43">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55D123-A07A-C84E-8D44-5CEBC66C3991}"/>
              </a:ext>
            </a:extLst>
          </p:cNvPr>
          <p:cNvSpPr>
            <a:spLocks noGrp="1"/>
          </p:cNvSpPr>
          <p:nvPr>
            <p:ph idx="1"/>
          </p:nvPr>
        </p:nvSpPr>
        <p:spPr>
          <a:xfrm>
            <a:off x="1434622" y="3707541"/>
            <a:ext cx="5117253" cy="2505801"/>
          </a:xfrm>
        </p:spPr>
        <p:txBody>
          <a:bodyPr anchor="t">
            <a:normAutofit lnSpcReduction="10000"/>
          </a:bodyPr>
          <a:lstStyle/>
          <a:p>
            <a:r>
              <a:rPr lang="en-US" dirty="0"/>
              <a:t>Surviving Sepsis Guidelines aim for 30 ml/kg fluid bolus </a:t>
            </a:r>
          </a:p>
          <a:p>
            <a:r>
              <a:rPr lang="en-US" dirty="0"/>
              <a:t>New protocol asks EMS clinicians to contact OLMC to consider fluid resuscitation goals in patients who are at risk for fluid overload</a:t>
            </a:r>
          </a:p>
        </p:txBody>
      </p:sp>
      <p:sp>
        <p:nvSpPr>
          <p:cNvPr id="54" name="Rectangle 53">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166583E-6157-3743-B844-11D7F001FDED}"/>
              </a:ext>
            </a:extLst>
          </p:cNvPr>
          <p:cNvPicPr>
            <a:picLocks noChangeAspect="1"/>
          </p:cNvPicPr>
          <p:nvPr/>
        </p:nvPicPr>
        <p:blipFill>
          <a:blip r:embed="rId3"/>
          <a:stretch>
            <a:fillRect/>
          </a:stretch>
        </p:blipFill>
        <p:spPr>
          <a:xfrm>
            <a:off x="7344569" y="574008"/>
            <a:ext cx="4362798" cy="5645973"/>
          </a:xfrm>
          <a:prstGeom prst="rect">
            <a:avLst/>
          </a:prstGeom>
        </p:spPr>
      </p:pic>
      <p:sp>
        <p:nvSpPr>
          <p:cNvPr id="30" name="Rectangle 29">
            <a:extLst>
              <a:ext uri="{FF2B5EF4-FFF2-40B4-BE49-F238E27FC236}">
                <a16:creationId xmlns:a16="http://schemas.microsoft.com/office/drawing/2014/main" id="{1C6D8598-97EA-3749-AECA-9E7FAE6B2FE0}"/>
              </a:ext>
            </a:extLst>
          </p:cNvPr>
          <p:cNvSpPr/>
          <p:nvPr/>
        </p:nvSpPr>
        <p:spPr>
          <a:xfrm>
            <a:off x="7516106" y="4441371"/>
            <a:ext cx="3787997" cy="1389586"/>
          </a:xfrm>
          <a:prstGeom prst="rect">
            <a:avLst/>
          </a:prstGeom>
          <a:solidFill>
            <a:srgbClr val="FF0000">
              <a:alpha val="92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323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4D31CC-A463-D749-9B2E-6AA733B063D9}"/>
              </a:ext>
            </a:extLst>
          </p:cNvPr>
          <p:cNvSpPr>
            <a:spLocks noGrp="1"/>
          </p:cNvSpPr>
          <p:nvPr>
            <p:ph type="title"/>
          </p:nvPr>
        </p:nvSpPr>
        <p:spPr>
          <a:xfrm>
            <a:off x="1434622" y="1113327"/>
            <a:ext cx="4862811" cy="2019488"/>
          </a:xfrm>
        </p:spPr>
        <p:txBody>
          <a:bodyPr>
            <a:normAutofit/>
          </a:bodyPr>
          <a:lstStyle/>
          <a:p>
            <a:pPr>
              <a:lnSpc>
                <a:spcPct val="140000"/>
              </a:lnSpc>
            </a:pPr>
            <a:r>
              <a:rPr lang="en-US" sz="2800">
                <a:solidFill>
                  <a:schemeClr val="bg1"/>
                </a:solidFill>
              </a:rPr>
              <a:t>Gold Section, #3 – Obstetric Emergencies </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B3DC6E-BD8C-D940-9E97-569A0886D755}"/>
              </a:ext>
            </a:extLst>
          </p:cNvPr>
          <p:cNvSpPr>
            <a:spLocks noGrp="1"/>
          </p:cNvSpPr>
          <p:nvPr>
            <p:ph idx="1"/>
          </p:nvPr>
        </p:nvSpPr>
        <p:spPr>
          <a:xfrm>
            <a:off x="1434622" y="3707541"/>
            <a:ext cx="5117253" cy="2505801"/>
          </a:xfrm>
        </p:spPr>
        <p:txBody>
          <a:bodyPr anchor="t">
            <a:normAutofit fontScale="92500" lnSpcReduction="20000"/>
          </a:bodyPr>
          <a:lstStyle/>
          <a:p>
            <a:r>
              <a:rPr lang="en-US" dirty="0"/>
              <a:t>New Protocol </a:t>
            </a:r>
          </a:p>
          <a:p>
            <a:r>
              <a:rPr lang="en-US" dirty="0"/>
              <a:t>Reflective of diminishing OB services in the state</a:t>
            </a:r>
          </a:p>
          <a:p>
            <a:r>
              <a:rPr lang="en-US" dirty="0"/>
              <a:t>ID’s select OB emergencies </a:t>
            </a:r>
          </a:p>
          <a:p>
            <a:r>
              <a:rPr lang="en-US" dirty="0"/>
              <a:t>Offers decision support re: hospital destination </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9102AC-C4F0-B047-9EC5-042D62EE3C4C}"/>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2013044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98B7C-7C82-FE45-96D2-7BC49BDB0E41}"/>
              </a:ext>
            </a:extLst>
          </p:cNvPr>
          <p:cNvSpPr>
            <a:spLocks noGrp="1"/>
          </p:cNvSpPr>
          <p:nvPr>
            <p:ph type="title"/>
          </p:nvPr>
        </p:nvSpPr>
        <p:spPr>
          <a:xfrm>
            <a:off x="1434622" y="1113327"/>
            <a:ext cx="4862811" cy="2019488"/>
          </a:xfrm>
        </p:spPr>
        <p:txBody>
          <a:bodyPr>
            <a:normAutofit/>
          </a:bodyPr>
          <a:lstStyle/>
          <a:p>
            <a:r>
              <a:rPr lang="en-US" dirty="0">
                <a:solidFill>
                  <a:schemeClr val="bg1"/>
                </a:solidFill>
              </a:rPr>
              <a:t>Green Section, #1 Head Injury</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6F2438-D0BB-E54D-947A-23A6EBB44EFF}"/>
              </a:ext>
            </a:extLst>
          </p:cNvPr>
          <p:cNvSpPr>
            <a:spLocks noGrp="1"/>
          </p:cNvSpPr>
          <p:nvPr>
            <p:ph idx="1"/>
          </p:nvPr>
        </p:nvSpPr>
        <p:spPr>
          <a:xfrm>
            <a:off x="1434622" y="3707541"/>
            <a:ext cx="3319490" cy="2943576"/>
          </a:xfrm>
        </p:spPr>
        <p:txBody>
          <a:bodyPr anchor="t">
            <a:normAutofit fontScale="70000" lnSpcReduction="20000"/>
          </a:bodyPr>
          <a:lstStyle/>
          <a:p>
            <a:r>
              <a:rPr lang="en-US" dirty="0"/>
              <a:t>Evolution to the Head Injury Protocol </a:t>
            </a:r>
          </a:p>
          <a:p>
            <a:r>
              <a:rPr lang="en-US" dirty="0"/>
              <a:t>Reflective of the EPIC project (AZ)</a:t>
            </a:r>
          </a:p>
          <a:p>
            <a:r>
              <a:rPr lang="en-US" dirty="0"/>
              <a:t>Attention to details resulted in doubling of survival in severe head injury and tripling of survival in severe, intubated head injury patients</a:t>
            </a:r>
          </a:p>
          <a:p>
            <a:endParaRPr lang="en-US" dirty="0"/>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22F738-5DC6-374A-91E9-D7614BCF9E4A}"/>
              </a:ext>
            </a:extLst>
          </p:cNvPr>
          <p:cNvPicPr>
            <a:picLocks noChangeAspect="1"/>
          </p:cNvPicPr>
          <p:nvPr/>
        </p:nvPicPr>
        <p:blipFill>
          <a:blip r:embed="rId3"/>
          <a:stretch>
            <a:fillRect/>
          </a:stretch>
        </p:blipFill>
        <p:spPr>
          <a:xfrm>
            <a:off x="7344569" y="574008"/>
            <a:ext cx="4362798" cy="5645973"/>
          </a:xfrm>
          <a:prstGeom prst="rect">
            <a:avLst/>
          </a:prstGeom>
        </p:spPr>
      </p:pic>
      <p:pic>
        <p:nvPicPr>
          <p:cNvPr id="9" name="Picture 8" descr="Qr code&#10;&#10;Description automatically generated">
            <a:extLst>
              <a:ext uri="{FF2B5EF4-FFF2-40B4-BE49-F238E27FC236}">
                <a16:creationId xmlns:a16="http://schemas.microsoft.com/office/drawing/2014/main" id="{516158CA-B1D0-C94E-BB0F-C367D3292F56}"/>
              </a:ext>
            </a:extLst>
          </p:cNvPr>
          <p:cNvPicPr>
            <a:picLocks noChangeAspect="1"/>
          </p:cNvPicPr>
          <p:nvPr/>
        </p:nvPicPr>
        <p:blipFill>
          <a:blip r:embed="rId4"/>
          <a:stretch>
            <a:fillRect/>
          </a:stretch>
        </p:blipFill>
        <p:spPr>
          <a:xfrm>
            <a:off x="4786116" y="3839673"/>
            <a:ext cx="1905000" cy="1905000"/>
          </a:xfrm>
          <a:prstGeom prst="rect">
            <a:avLst/>
          </a:prstGeom>
        </p:spPr>
      </p:pic>
    </p:spTree>
    <p:extLst>
      <p:ext uri="{BB962C8B-B14F-4D97-AF65-F5344CB8AC3E}">
        <p14:creationId xmlns:p14="http://schemas.microsoft.com/office/powerpoint/2010/main" val="4073792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5C4FD3-6EBD-8D4A-B2B9-00C2B89197FC}"/>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Green Section, #2 Pain Management </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E45389-436F-7747-8A4C-FD4473347A5A}"/>
              </a:ext>
            </a:extLst>
          </p:cNvPr>
          <p:cNvSpPr>
            <a:spLocks noGrp="1"/>
          </p:cNvSpPr>
          <p:nvPr>
            <p:ph idx="1"/>
          </p:nvPr>
        </p:nvSpPr>
        <p:spPr>
          <a:xfrm>
            <a:off x="1535371" y="2702257"/>
            <a:ext cx="9935571" cy="3426158"/>
          </a:xfrm>
        </p:spPr>
        <p:txBody>
          <a:bodyPr anchor="t">
            <a:normAutofit/>
          </a:bodyPr>
          <a:lstStyle/>
          <a:p>
            <a:r>
              <a:rPr lang="en-US" dirty="0"/>
              <a:t>Addition of oral acetaminophen to EMT Scope of Practice </a:t>
            </a:r>
          </a:p>
          <a:p>
            <a:r>
              <a:rPr lang="en-US" dirty="0"/>
              <a:t>Addition of IV acetaminophen to the AEMT and Paramedic Scope of Practice </a:t>
            </a:r>
          </a:p>
          <a:p>
            <a:r>
              <a:rPr lang="en-US" dirty="0"/>
              <a:t>Allows Paramedics to start one of three pain management medications without OLMC </a:t>
            </a:r>
          </a:p>
        </p:txBody>
      </p:sp>
    </p:spTree>
    <p:extLst>
      <p:ext uri="{BB962C8B-B14F-4D97-AF65-F5344CB8AC3E}">
        <p14:creationId xmlns:p14="http://schemas.microsoft.com/office/powerpoint/2010/main" val="4285009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7A7493-7058-3B40-A073-30A4405C12F4}"/>
              </a:ext>
            </a:extLst>
          </p:cNvPr>
          <p:cNvSpPr>
            <a:spLocks noGrp="1"/>
          </p:cNvSpPr>
          <p:nvPr>
            <p:ph type="title"/>
          </p:nvPr>
        </p:nvSpPr>
        <p:spPr>
          <a:xfrm>
            <a:off x="1434622" y="1113327"/>
            <a:ext cx="4862811" cy="2019488"/>
          </a:xfrm>
        </p:spPr>
        <p:txBody>
          <a:bodyPr>
            <a:normAutofit/>
          </a:bodyPr>
          <a:lstStyle/>
          <a:p>
            <a:r>
              <a:rPr lang="en-US" dirty="0">
                <a:solidFill>
                  <a:schemeClr val="bg1"/>
                </a:solidFill>
              </a:rPr>
              <a:t>Green Section, #3 Final Changes </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760BE7-F2D4-3C49-AF59-29CDC9B98042}"/>
              </a:ext>
            </a:extLst>
          </p:cNvPr>
          <p:cNvSpPr>
            <a:spLocks noGrp="1"/>
          </p:cNvSpPr>
          <p:nvPr>
            <p:ph idx="1"/>
          </p:nvPr>
        </p:nvSpPr>
        <p:spPr>
          <a:xfrm>
            <a:off x="1434623" y="3707541"/>
            <a:ext cx="3281022" cy="2505801"/>
          </a:xfrm>
        </p:spPr>
        <p:txBody>
          <a:bodyPr anchor="t">
            <a:normAutofit fontScale="70000" lnSpcReduction="20000"/>
          </a:bodyPr>
          <a:lstStyle/>
          <a:p>
            <a:r>
              <a:rPr lang="en-US" sz="1700" dirty="0"/>
              <a:t>Based on best available evidence, the MDPB recommends AGAINST TXA in GI Bleeds</a:t>
            </a:r>
          </a:p>
          <a:p>
            <a:r>
              <a:rPr lang="en-US" sz="1700" dirty="0"/>
              <a:t>Added a NEW protocol allowing for IV Ceftriaxone in open fractures based on state-wide experience that IV </a:t>
            </a:r>
            <a:r>
              <a:rPr lang="en-US" sz="1700" dirty="0" err="1"/>
              <a:t>abx</a:t>
            </a:r>
            <a:r>
              <a:rPr lang="en-US" sz="1700" dirty="0"/>
              <a:t> are commonly delayed in patients with open fractures  </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1F174A-1923-124D-91DC-B02D57314F2E}"/>
              </a:ext>
            </a:extLst>
          </p:cNvPr>
          <p:cNvPicPr>
            <a:picLocks noChangeAspect="1"/>
          </p:cNvPicPr>
          <p:nvPr/>
        </p:nvPicPr>
        <p:blipFill>
          <a:blip r:embed="rId3"/>
          <a:stretch>
            <a:fillRect/>
          </a:stretch>
        </p:blipFill>
        <p:spPr>
          <a:xfrm>
            <a:off x="7344569" y="574008"/>
            <a:ext cx="4362798" cy="5645973"/>
          </a:xfrm>
          <a:prstGeom prst="rect">
            <a:avLst/>
          </a:prstGeom>
        </p:spPr>
      </p:pic>
      <p:pic>
        <p:nvPicPr>
          <p:cNvPr id="7" name="Picture 6" descr="Qr code&#10;&#10;Description automatically generated">
            <a:extLst>
              <a:ext uri="{FF2B5EF4-FFF2-40B4-BE49-F238E27FC236}">
                <a16:creationId xmlns:a16="http://schemas.microsoft.com/office/drawing/2014/main" id="{4727C397-D0F5-7E47-9B17-1BDB66806119}"/>
              </a:ext>
            </a:extLst>
          </p:cNvPr>
          <p:cNvPicPr>
            <a:picLocks noChangeAspect="1"/>
          </p:cNvPicPr>
          <p:nvPr/>
        </p:nvPicPr>
        <p:blipFill>
          <a:blip r:embed="rId4"/>
          <a:stretch>
            <a:fillRect/>
          </a:stretch>
        </p:blipFill>
        <p:spPr>
          <a:xfrm>
            <a:off x="4747649" y="4048739"/>
            <a:ext cx="1905000" cy="1905000"/>
          </a:xfrm>
          <a:prstGeom prst="rect">
            <a:avLst/>
          </a:prstGeom>
        </p:spPr>
      </p:pic>
    </p:spTree>
    <p:extLst>
      <p:ext uri="{BB962C8B-B14F-4D97-AF65-F5344CB8AC3E}">
        <p14:creationId xmlns:p14="http://schemas.microsoft.com/office/powerpoint/2010/main" val="47342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831847-0BFD-E749-B61E-947503AF462F}"/>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Yellow Section Changes, #1</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31A44E-0D24-D44E-8A70-431BD2A5C116}"/>
              </a:ext>
            </a:extLst>
          </p:cNvPr>
          <p:cNvSpPr>
            <a:spLocks noGrp="1"/>
          </p:cNvSpPr>
          <p:nvPr>
            <p:ph idx="1"/>
          </p:nvPr>
        </p:nvSpPr>
        <p:spPr>
          <a:xfrm>
            <a:off x="1535371" y="2702257"/>
            <a:ext cx="9935571" cy="3426158"/>
          </a:xfrm>
        </p:spPr>
        <p:txBody>
          <a:bodyPr anchor="t">
            <a:normAutofit/>
          </a:bodyPr>
          <a:lstStyle/>
          <a:p>
            <a:r>
              <a:rPr lang="en-US" dirty="0"/>
              <a:t>In Depth review with Northern New England Poison Control </a:t>
            </a:r>
          </a:p>
          <a:p>
            <a:r>
              <a:rPr lang="en-US" dirty="0"/>
              <a:t>Minor changes to the Toxicologic Section </a:t>
            </a:r>
          </a:p>
          <a:p>
            <a:r>
              <a:rPr lang="en-US" dirty="0"/>
              <a:t>	Ca </a:t>
            </a:r>
            <a:r>
              <a:rPr lang="en-US" dirty="0" err="1"/>
              <a:t>Gluc</a:t>
            </a:r>
            <a:r>
              <a:rPr lang="en-US" dirty="0"/>
              <a:t> added to Calcium Channel Blocker OD</a:t>
            </a:r>
          </a:p>
          <a:p>
            <a:r>
              <a:rPr lang="en-US" dirty="0"/>
              <a:t>	Minor Adjustments to the TCA overdose protocols </a:t>
            </a:r>
          </a:p>
          <a:p>
            <a:r>
              <a:rPr lang="en-US" dirty="0"/>
              <a:t>Added considerations for frostbite in the Hypothermia Section</a:t>
            </a:r>
          </a:p>
        </p:txBody>
      </p:sp>
    </p:spTree>
    <p:extLst>
      <p:ext uri="{BB962C8B-B14F-4D97-AF65-F5344CB8AC3E}">
        <p14:creationId xmlns:p14="http://schemas.microsoft.com/office/powerpoint/2010/main" val="721327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A1A4A5-8BDF-D649-A8F2-67944E4F3D30}"/>
              </a:ext>
            </a:extLst>
          </p:cNvPr>
          <p:cNvSpPr>
            <a:spLocks noGrp="1"/>
          </p:cNvSpPr>
          <p:nvPr>
            <p:ph type="title"/>
          </p:nvPr>
        </p:nvSpPr>
        <p:spPr>
          <a:xfrm>
            <a:off x="1434622" y="1113327"/>
            <a:ext cx="4862811" cy="2019488"/>
          </a:xfrm>
        </p:spPr>
        <p:txBody>
          <a:bodyPr>
            <a:normAutofit/>
          </a:bodyPr>
          <a:lstStyle/>
          <a:p>
            <a:pPr>
              <a:lnSpc>
                <a:spcPct val="140000"/>
              </a:lnSpc>
            </a:pPr>
            <a:r>
              <a:rPr lang="en-US" sz="2500">
                <a:solidFill>
                  <a:schemeClr val="bg1"/>
                </a:solidFill>
              </a:rPr>
              <a:t>Yellow Section Changes, #2 – Naloxone Dispensation </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EEF709-7B78-444B-A2DC-43A0C6B18C65}"/>
              </a:ext>
            </a:extLst>
          </p:cNvPr>
          <p:cNvSpPr>
            <a:spLocks noGrp="1"/>
          </p:cNvSpPr>
          <p:nvPr>
            <p:ph idx="1"/>
          </p:nvPr>
        </p:nvSpPr>
        <p:spPr>
          <a:xfrm>
            <a:off x="1434622" y="3707541"/>
            <a:ext cx="5117253" cy="2505801"/>
          </a:xfrm>
        </p:spPr>
        <p:txBody>
          <a:bodyPr anchor="t">
            <a:normAutofit fontScale="62500" lnSpcReduction="20000"/>
          </a:bodyPr>
          <a:lstStyle/>
          <a:p>
            <a:r>
              <a:rPr lang="en-US" dirty="0"/>
              <a:t>New Maine Law allows for prehospital naloxone leave behind programs for patients refusing transport </a:t>
            </a:r>
          </a:p>
          <a:p>
            <a:r>
              <a:rPr lang="en-US" dirty="0"/>
              <a:t>Requires specific training and provides specific naloxone kits to EMS agencies interested in participating</a:t>
            </a:r>
          </a:p>
          <a:p>
            <a:r>
              <a:rPr lang="en-US" dirty="0"/>
              <a:t>Requires EMS clinicians to offer point of care training AND provide lists of local resources to address substance use disorder  </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F10C55E-53F7-9C4E-887B-13331AC948D3}"/>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4238728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3B749-677E-4A41-A673-9B144E9BFA61}"/>
              </a:ext>
            </a:extLst>
          </p:cNvPr>
          <p:cNvSpPr>
            <a:spLocks noGrp="1"/>
          </p:cNvSpPr>
          <p:nvPr>
            <p:ph type="title"/>
          </p:nvPr>
        </p:nvSpPr>
        <p:spPr>
          <a:xfrm>
            <a:off x="1434622" y="1113327"/>
            <a:ext cx="4862811" cy="2019488"/>
          </a:xfrm>
        </p:spPr>
        <p:txBody>
          <a:bodyPr>
            <a:normAutofit/>
          </a:bodyPr>
          <a:lstStyle/>
          <a:p>
            <a:pPr>
              <a:lnSpc>
                <a:spcPct val="140000"/>
              </a:lnSpc>
            </a:pPr>
            <a:r>
              <a:rPr lang="en-US" sz="2000" dirty="0">
                <a:solidFill>
                  <a:schemeClr val="bg1"/>
                </a:solidFill>
              </a:rPr>
              <a:t>Yellow Section, #3 – Alcohol Intoxication/Severe Alcohol Withdrawal </a:t>
            </a:r>
          </a:p>
        </p:txBody>
      </p:sp>
      <p:sp>
        <p:nvSpPr>
          <p:cNvPr id="44" name="Rectangle 43">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31C047-22F3-F841-9A94-5189CEB2A7C5}"/>
              </a:ext>
            </a:extLst>
          </p:cNvPr>
          <p:cNvSpPr>
            <a:spLocks noGrp="1"/>
          </p:cNvSpPr>
          <p:nvPr>
            <p:ph idx="1"/>
          </p:nvPr>
        </p:nvSpPr>
        <p:spPr>
          <a:xfrm>
            <a:off x="1434622" y="3707541"/>
            <a:ext cx="5117253" cy="2505801"/>
          </a:xfrm>
        </p:spPr>
        <p:txBody>
          <a:bodyPr anchor="t">
            <a:normAutofit fontScale="70000" lnSpcReduction="20000"/>
          </a:bodyPr>
          <a:lstStyle/>
          <a:p>
            <a:r>
              <a:rPr lang="en-US" dirty="0"/>
              <a:t>New Protocol</a:t>
            </a:r>
          </a:p>
          <a:p>
            <a:r>
              <a:rPr lang="en-US" dirty="0"/>
              <a:t>Offers ques to the history that may help identify patients at high risk for withdrawal</a:t>
            </a:r>
          </a:p>
          <a:p>
            <a:r>
              <a:rPr lang="en-US" dirty="0"/>
              <a:t>At the Paramedic scope – uses the symptoms most specific for alcohol withdrawal and the severity of symptoms most likely to identify severe withdrawal to create the option for initiation of benzodiazepines under OLMC  </a:t>
            </a:r>
          </a:p>
        </p:txBody>
      </p:sp>
      <p:sp>
        <p:nvSpPr>
          <p:cNvPr id="54" name="Rectangle 53">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8DE818-B7B9-7B47-8202-B336F6FBB4C7}"/>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176206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C871B5-72DC-2D40-910A-7447B2065F4F}"/>
              </a:ext>
            </a:extLst>
          </p:cNvPr>
          <p:cNvSpPr>
            <a:spLocks noGrp="1"/>
          </p:cNvSpPr>
          <p:nvPr>
            <p:ph type="title"/>
          </p:nvPr>
        </p:nvSpPr>
        <p:spPr>
          <a:xfrm>
            <a:off x="1434622" y="1113327"/>
            <a:ext cx="4862811" cy="2019488"/>
          </a:xfrm>
        </p:spPr>
        <p:txBody>
          <a:bodyPr>
            <a:normAutofit/>
          </a:bodyPr>
          <a:lstStyle/>
          <a:p>
            <a:pPr>
              <a:lnSpc>
                <a:spcPct val="140000"/>
              </a:lnSpc>
            </a:pPr>
            <a:r>
              <a:rPr lang="en-US" sz="3100">
                <a:solidFill>
                  <a:schemeClr val="bg1"/>
                </a:solidFill>
              </a:rPr>
              <a:t>Pink Section – Child Birth Emergencies</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C07AC5-0B90-A849-B7E2-100E268FBEFB}"/>
              </a:ext>
            </a:extLst>
          </p:cNvPr>
          <p:cNvSpPr>
            <a:spLocks noGrp="1"/>
          </p:cNvSpPr>
          <p:nvPr>
            <p:ph idx="1"/>
          </p:nvPr>
        </p:nvSpPr>
        <p:spPr>
          <a:xfrm>
            <a:off x="1434622" y="3707541"/>
            <a:ext cx="5117253" cy="2505801"/>
          </a:xfrm>
        </p:spPr>
        <p:txBody>
          <a:bodyPr anchor="t">
            <a:normAutofit/>
          </a:bodyPr>
          <a:lstStyle/>
          <a:p>
            <a:pPr>
              <a:lnSpc>
                <a:spcPct val="130000"/>
              </a:lnSpc>
            </a:pPr>
            <a:r>
              <a:rPr lang="en-US" sz="1500"/>
              <a:t>Addition to the existing Childbirth Protocol</a:t>
            </a:r>
          </a:p>
          <a:p>
            <a:pPr>
              <a:lnSpc>
                <a:spcPct val="130000"/>
              </a:lnSpc>
            </a:pPr>
            <a:r>
              <a:rPr lang="en-US" sz="1500"/>
              <a:t>Identifies select childbirth emergencies, basic management steps </a:t>
            </a:r>
          </a:p>
          <a:p>
            <a:pPr>
              <a:lnSpc>
                <a:spcPct val="130000"/>
              </a:lnSpc>
            </a:pPr>
            <a:r>
              <a:rPr lang="en-US" sz="1500"/>
              <a:t>More importantly, offers decision support for hospital destination</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FB4299F-AE9F-6748-9537-0713FB0B2FAD}"/>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46743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3E5BCD-05BE-404A-B578-DA0F98C6B316}"/>
              </a:ext>
            </a:extLst>
          </p:cNvPr>
          <p:cNvSpPr>
            <a:spLocks noGrp="1"/>
          </p:cNvSpPr>
          <p:nvPr>
            <p:ph type="title"/>
          </p:nvPr>
        </p:nvSpPr>
        <p:spPr>
          <a:xfrm>
            <a:off x="1434622" y="1113327"/>
            <a:ext cx="4862811" cy="2019488"/>
          </a:xfrm>
        </p:spPr>
        <p:txBody>
          <a:bodyPr>
            <a:normAutofit/>
          </a:bodyPr>
          <a:lstStyle/>
          <a:p>
            <a:r>
              <a:rPr lang="en-US" dirty="0">
                <a:solidFill>
                  <a:schemeClr val="bg1"/>
                </a:solidFill>
              </a:rPr>
              <a:t>Orange Section Change</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383894-1C61-AC4A-BCEB-50AA9287A76B}"/>
              </a:ext>
            </a:extLst>
          </p:cNvPr>
          <p:cNvSpPr>
            <a:spLocks noGrp="1"/>
          </p:cNvSpPr>
          <p:nvPr>
            <p:ph idx="1"/>
          </p:nvPr>
        </p:nvSpPr>
        <p:spPr>
          <a:xfrm>
            <a:off x="1434622" y="3707541"/>
            <a:ext cx="5117253" cy="2505801"/>
          </a:xfrm>
        </p:spPr>
        <p:txBody>
          <a:bodyPr anchor="t">
            <a:normAutofit/>
          </a:bodyPr>
          <a:lstStyle/>
          <a:p>
            <a:r>
              <a:rPr lang="en-US" dirty="0"/>
              <a:t>New Protocol</a:t>
            </a:r>
          </a:p>
          <a:p>
            <a:r>
              <a:rPr lang="en-US" dirty="0"/>
              <a:t>Intended to remind EMS clinicians of cultural sensitivities and best practices when managing persons experiencing homelessness  </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A95189B-C883-7540-B255-6F78140F04AB}"/>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406033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3D400-3037-AC47-B1F6-CD382D633AFC}"/>
              </a:ext>
            </a:extLst>
          </p:cNvPr>
          <p:cNvSpPr>
            <a:spLocks noGrp="1"/>
          </p:cNvSpPr>
          <p:nvPr>
            <p:ph type="title"/>
          </p:nvPr>
        </p:nvSpPr>
        <p:spPr>
          <a:xfrm>
            <a:off x="1535371" y="1044054"/>
            <a:ext cx="10013709" cy="1030360"/>
          </a:xfrm>
        </p:spPr>
        <p:txBody>
          <a:bodyPr>
            <a:normAutofit/>
          </a:bodyPr>
          <a:lstStyle/>
          <a:p>
            <a:r>
              <a:rPr lang="en-US">
                <a:solidFill>
                  <a:schemeClr val="bg1"/>
                </a:solidFill>
              </a:rPr>
              <a:t>Disclaimer </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8B59DD-8ABB-F74C-A326-EEF7C18AA126}"/>
              </a:ext>
            </a:extLst>
          </p:cNvPr>
          <p:cNvSpPr>
            <a:spLocks noGrp="1"/>
          </p:cNvSpPr>
          <p:nvPr>
            <p:ph idx="1"/>
          </p:nvPr>
        </p:nvSpPr>
        <p:spPr>
          <a:xfrm>
            <a:off x="1535371" y="2702257"/>
            <a:ext cx="9935571" cy="3426158"/>
          </a:xfrm>
        </p:spPr>
        <p:txBody>
          <a:bodyPr anchor="t">
            <a:noAutofit/>
          </a:bodyPr>
          <a:lstStyle/>
          <a:p>
            <a:r>
              <a:rPr lang="en-US" sz="2400" dirty="0"/>
              <a:t>This presentation is NOT a replacement for the 2021 Maine EMS Protocol update for EMS Clinicians. </a:t>
            </a:r>
          </a:p>
          <a:p>
            <a:endParaRPr lang="en-US" sz="2400" dirty="0"/>
          </a:p>
          <a:p>
            <a:r>
              <a:rPr lang="en-US" sz="2400" dirty="0"/>
              <a:t>This is a high-level overview for hospital providers who work closely with the EMS system or for those interested in the 2021 Maine EMS Protocol updates. </a:t>
            </a:r>
          </a:p>
        </p:txBody>
      </p:sp>
      <p:pic>
        <p:nvPicPr>
          <p:cNvPr id="9" name="Picture 8" descr="A picture containing text, outdoor, sign, clipart&#10;&#10;Description automatically generated">
            <a:extLst>
              <a:ext uri="{FF2B5EF4-FFF2-40B4-BE49-F238E27FC236}">
                <a16:creationId xmlns:a16="http://schemas.microsoft.com/office/drawing/2014/main" id="{4CB9CDEB-B15B-C14D-8730-F22A212690F8}"/>
              </a:ext>
            </a:extLst>
          </p:cNvPr>
          <p:cNvPicPr>
            <a:picLocks noChangeAspect="1"/>
          </p:cNvPicPr>
          <p:nvPr/>
        </p:nvPicPr>
        <p:blipFill>
          <a:blip r:embed="rId3"/>
          <a:stretch>
            <a:fillRect/>
          </a:stretch>
        </p:blipFill>
        <p:spPr>
          <a:xfrm>
            <a:off x="10985156" y="6237149"/>
            <a:ext cx="1149177" cy="565246"/>
          </a:xfrm>
          <a:prstGeom prst="rect">
            <a:avLst/>
          </a:prstGeom>
        </p:spPr>
      </p:pic>
    </p:spTree>
    <p:extLst>
      <p:ext uri="{BB962C8B-B14F-4D97-AF65-F5344CB8AC3E}">
        <p14:creationId xmlns:p14="http://schemas.microsoft.com/office/powerpoint/2010/main" val="58901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41F919-2D79-6441-8A94-ABDC07AAB69C}"/>
              </a:ext>
            </a:extLst>
          </p:cNvPr>
          <p:cNvSpPr>
            <a:spLocks noGrp="1"/>
          </p:cNvSpPr>
          <p:nvPr>
            <p:ph type="title"/>
          </p:nvPr>
        </p:nvSpPr>
        <p:spPr>
          <a:xfrm>
            <a:off x="1535371" y="1044054"/>
            <a:ext cx="10013709" cy="1030360"/>
          </a:xfrm>
        </p:spPr>
        <p:txBody>
          <a:bodyPr>
            <a:normAutofit/>
          </a:bodyPr>
          <a:lstStyle/>
          <a:p>
            <a:r>
              <a:rPr lang="en-US">
                <a:solidFill>
                  <a:schemeClr val="bg1"/>
                </a:solidFill>
              </a:rPr>
              <a:t>Reminder re: Orange Section… </a:t>
            </a:r>
            <a:endParaRPr lang="en-US" dirty="0">
              <a:solidFill>
                <a:schemeClr val="bg1"/>
              </a:solidFill>
            </a:endParaRP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BBF493-2FCE-DC41-B943-3ED1A5C4ED9C}"/>
              </a:ext>
            </a:extLst>
          </p:cNvPr>
          <p:cNvPicPr>
            <a:picLocks noChangeAspect="1"/>
          </p:cNvPicPr>
          <p:nvPr/>
        </p:nvPicPr>
        <p:blipFill>
          <a:blip r:embed="rId3"/>
          <a:stretch>
            <a:fillRect/>
          </a:stretch>
        </p:blipFill>
        <p:spPr>
          <a:xfrm>
            <a:off x="2328074" y="2300161"/>
            <a:ext cx="3504691" cy="4535482"/>
          </a:xfrm>
          <a:prstGeom prst="rect">
            <a:avLst/>
          </a:prstGeom>
        </p:spPr>
      </p:pic>
      <p:pic>
        <p:nvPicPr>
          <p:cNvPr id="11" name="Picture 10">
            <a:extLst>
              <a:ext uri="{FF2B5EF4-FFF2-40B4-BE49-F238E27FC236}">
                <a16:creationId xmlns:a16="http://schemas.microsoft.com/office/drawing/2014/main" id="{ADC91A2C-7B9A-C444-B145-109D64AD1EE3}"/>
              </a:ext>
            </a:extLst>
          </p:cNvPr>
          <p:cNvPicPr>
            <a:picLocks noChangeAspect="1"/>
          </p:cNvPicPr>
          <p:nvPr/>
        </p:nvPicPr>
        <p:blipFill>
          <a:blip r:embed="rId4"/>
          <a:stretch>
            <a:fillRect/>
          </a:stretch>
        </p:blipFill>
        <p:spPr>
          <a:xfrm>
            <a:off x="6892636" y="2322518"/>
            <a:ext cx="3504690" cy="4535481"/>
          </a:xfrm>
          <a:prstGeom prst="rect">
            <a:avLst/>
          </a:prstGeom>
        </p:spPr>
      </p:pic>
    </p:spTree>
    <p:extLst>
      <p:ext uri="{BB962C8B-B14F-4D97-AF65-F5344CB8AC3E}">
        <p14:creationId xmlns:p14="http://schemas.microsoft.com/office/powerpoint/2010/main" val="4183748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C050C-2973-C446-AC60-ECFC1BD15C2C}"/>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Grey Section, #1 Hospice Patients </a:t>
            </a:r>
          </a:p>
        </p:txBody>
      </p:sp>
      <p:sp>
        <p:nvSpPr>
          <p:cNvPr id="27"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5251FF-AECA-AE44-B5FC-143BBBD4A048}"/>
              </a:ext>
            </a:extLst>
          </p:cNvPr>
          <p:cNvPicPr>
            <a:picLocks noChangeAspect="1"/>
          </p:cNvPicPr>
          <p:nvPr/>
        </p:nvPicPr>
        <p:blipFill>
          <a:blip r:embed="rId3"/>
          <a:stretch>
            <a:fillRect/>
          </a:stretch>
        </p:blipFill>
        <p:spPr>
          <a:xfrm>
            <a:off x="6768784" y="2318064"/>
            <a:ext cx="3508133" cy="4539937"/>
          </a:xfrm>
          <a:prstGeom prst="rect">
            <a:avLst/>
          </a:prstGeom>
        </p:spPr>
      </p:pic>
      <p:pic>
        <p:nvPicPr>
          <p:cNvPr id="7" name="Picture 6">
            <a:extLst>
              <a:ext uri="{FF2B5EF4-FFF2-40B4-BE49-F238E27FC236}">
                <a16:creationId xmlns:a16="http://schemas.microsoft.com/office/drawing/2014/main" id="{4F4663B7-BCDF-294F-B958-BCEDEE2F5BDA}"/>
              </a:ext>
            </a:extLst>
          </p:cNvPr>
          <p:cNvPicPr>
            <a:picLocks noChangeAspect="1"/>
          </p:cNvPicPr>
          <p:nvPr/>
        </p:nvPicPr>
        <p:blipFill>
          <a:blip r:embed="rId4"/>
          <a:stretch>
            <a:fillRect/>
          </a:stretch>
        </p:blipFill>
        <p:spPr>
          <a:xfrm>
            <a:off x="2985855" y="2318065"/>
            <a:ext cx="3451178" cy="4466230"/>
          </a:xfrm>
          <a:prstGeom prst="rect">
            <a:avLst/>
          </a:prstGeom>
        </p:spPr>
      </p:pic>
    </p:spTree>
    <p:extLst>
      <p:ext uri="{BB962C8B-B14F-4D97-AF65-F5344CB8AC3E}">
        <p14:creationId xmlns:p14="http://schemas.microsoft.com/office/powerpoint/2010/main" val="3711157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BF89B7-96DC-6D4F-A454-716C6F799FEB}"/>
              </a:ext>
            </a:extLst>
          </p:cNvPr>
          <p:cNvSpPr>
            <a:spLocks noGrp="1"/>
          </p:cNvSpPr>
          <p:nvPr>
            <p:ph type="title"/>
          </p:nvPr>
        </p:nvSpPr>
        <p:spPr>
          <a:xfrm>
            <a:off x="1434622" y="1113327"/>
            <a:ext cx="4862811" cy="2019488"/>
          </a:xfrm>
        </p:spPr>
        <p:txBody>
          <a:bodyPr>
            <a:normAutofit/>
          </a:bodyPr>
          <a:lstStyle/>
          <a:p>
            <a:pPr>
              <a:lnSpc>
                <a:spcPct val="140000"/>
              </a:lnSpc>
            </a:pPr>
            <a:r>
              <a:rPr lang="en-US" sz="2800">
                <a:solidFill>
                  <a:schemeClr val="bg1"/>
                </a:solidFill>
              </a:rPr>
              <a:t>Grey Section, #2 The Maine Death With Dignity Law</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8103E9-D6F7-2046-B1AB-C1F7A931095C}"/>
              </a:ext>
            </a:extLst>
          </p:cNvPr>
          <p:cNvSpPr>
            <a:spLocks noGrp="1"/>
          </p:cNvSpPr>
          <p:nvPr>
            <p:ph idx="1"/>
          </p:nvPr>
        </p:nvSpPr>
        <p:spPr>
          <a:xfrm>
            <a:off x="1434622" y="3707541"/>
            <a:ext cx="5117253" cy="2505801"/>
          </a:xfrm>
        </p:spPr>
        <p:txBody>
          <a:bodyPr anchor="t">
            <a:normAutofit/>
          </a:bodyPr>
          <a:lstStyle/>
          <a:p>
            <a:pPr>
              <a:lnSpc>
                <a:spcPct val="130000"/>
              </a:lnSpc>
            </a:pPr>
            <a:r>
              <a:rPr lang="en-US" sz="1100"/>
              <a:t>2019 Maine passed the Death with Dignity law</a:t>
            </a:r>
          </a:p>
          <a:p>
            <a:pPr>
              <a:lnSpc>
                <a:spcPct val="130000"/>
              </a:lnSpc>
            </a:pPr>
            <a:r>
              <a:rPr lang="en-US" sz="1100"/>
              <a:t>Uncertain if EMS would ever be called in these circumstances</a:t>
            </a:r>
          </a:p>
          <a:p>
            <a:pPr>
              <a:lnSpc>
                <a:spcPct val="130000"/>
              </a:lnSpc>
            </a:pPr>
            <a:r>
              <a:rPr lang="en-US" sz="1100"/>
              <a:t>Other states’ experience is that 911 is very rarely called </a:t>
            </a:r>
          </a:p>
          <a:p>
            <a:pPr>
              <a:lnSpc>
                <a:spcPct val="130000"/>
              </a:lnSpc>
            </a:pPr>
            <a:r>
              <a:rPr lang="en-US" sz="1100"/>
              <a:t>Could be challenging for EMS clinicians and protocol calls for OLMC to help in decision making</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5AB43A-2B8E-CE49-A18E-5BA98BEA0DD0}"/>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1748150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ECC10B-9A0F-7C47-A6A1-76C91DD5890C}"/>
              </a:ext>
            </a:extLst>
          </p:cNvPr>
          <p:cNvSpPr>
            <a:spLocks noGrp="1"/>
          </p:cNvSpPr>
          <p:nvPr>
            <p:ph type="title"/>
          </p:nvPr>
        </p:nvSpPr>
        <p:spPr>
          <a:xfrm>
            <a:off x="1434622" y="1113327"/>
            <a:ext cx="4862811" cy="2019488"/>
          </a:xfrm>
        </p:spPr>
        <p:txBody>
          <a:bodyPr>
            <a:normAutofit/>
          </a:bodyPr>
          <a:lstStyle/>
          <a:p>
            <a:r>
              <a:rPr lang="en-US" dirty="0">
                <a:solidFill>
                  <a:schemeClr val="bg1"/>
                </a:solidFill>
              </a:rPr>
              <a:t>Grey Section, #3 </a:t>
            </a:r>
            <a:r>
              <a:rPr lang="en-US">
                <a:solidFill>
                  <a:schemeClr val="bg1"/>
                </a:solidFill>
              </a:rPr>
              <a:t>Baraitric</a:t>
            </a:r>
            <a:r>
              <a:rPr lang="en-US" dirty="0">
                <a:solidFill>
                  <a:schemeClr val="bg1"/>
                </a:solidFill>
              </a:rPr>
              <a:t> Patients </a:t>
            </a:r>
          </a:p>
        </p:txBody>
      </p:sp>
      <p:sp>
        <p:nvSpPr>
          <p:cNvPr id="25" name="Rectangle 2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328212-D3C8-5D43-ACC1-2DD962440441}"/>
              </a:ext>
            </a:extLst>
          </p:cNvPr>
          <p:cNvSpPr>
            <a:spLocks noGrp="1"/>
          </p:cNvSpPr>
          <p:nvPr>
            <p:ph idx="1"/>
          </p:nvPr>
        </p:nvSpPr>
        <p:spPr>
          <a:xfrm>
            <a:off x="1434622" y="3707541"/>
            <a:ext cx="5117253" cy="2505801"/>
          </a:xfrm>
        </p:spPr>
        <p:txBody>
          <a:bodyPr anchor="t">
            <a:normAutofit fontScale="92500" lnSpcReduction="20000"/>
          </a:bodyPr>
          <a:lstStyle/>
          <a:p>
            <a:r>
              <a:rPr lang="en-US" dirty="0"/>
              <a:t>Management of bariatric patients may require special equipment and additional personnel </a:t>
            </a:r>
          </a:p>
          <a:p>
            <a:r>
              <a:rPr lang="en-US" dirty="0"/>
              <a:t>Protocol also calls for pre-arrival communication to ensure the receiving hospital is prepared for the patient</a:t>
            </a:r>
          </a:p>
        </p:txBody>
      </p:sp>
      <p:sp>
        <p:nvSpPr>
          <p:cNvPr id="35" name="Rectangle 3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37808D-9B6E-684D-BC09-257D7B65291D}"/>
              </a:ext>
            </a:extLst>
          </p:cNvPr>
          <p:cNvPicPr>
            <a:picLocks noChangeAspect="1"/>
          </p:cNvPicPr>
          <p:nvPr/>
        </p:nvPicPr>
        <p:blipFill>
          <a:blip r:embed="rId3"/>
          <a:stretch>
            <a:fillRect/>
          </a:stretch>
        </p:blipFill>
        <p:spPr>
          <a:xfrm>
            <a:off x="7344569" y="574008"/>
            <a:ext cx="4362798" cy="5645973"/>
          </a:xfrm>
          <a:prstGeom prst="rect">
            <a:avLst/>
          </a:prstGeom>
        </p:spPr>
      </p:pic>
    </p:spTree>
    <p:extLst>
      <p:ext uri="{BB962C8B-B14F-4D97-AF65-F5344CB8AC3E}">
        <p14:creationId xmlns:p14="http://schemas.microsoft.com/office/powerpoint/2010/main" val="1590242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F32077-4443-274A-90CA-2138DA2D3879}"/>
              </a:ext>
            </a:extLst>
          </p:cNvPr>
          <p:cNvSpPr>
            <a:spLocks noGrp="1"/>
          </p:cNvSpPr>
          <p:nvPr>
            <p:ph type="title"/>
          </p:nvPr>
        </p:nvSpPr>
        <p:spPr>
          <a:xfrm>
            <a:off x="1535371" y="1044054"/>
            <a:ext cx="10013709" cy="1030360"/>
          </a:xfrm>
        </p:spPr>
        <p:txBody>
          <a:bodyPr>
            <a:normAutofit fontScale="90000"/>
          </a:bodyPr>
          <a:lstStyle/>
          <a:p>
            <a:r>
              <a:rPr lang="en-US" dirty="0">
                <a:solidFill>
                  <a:schemeClr val="bg1"/>
                </a:solidFill>
              </a:rPr>
              <a:t>Upcoming Protocol Updates, the 2023 Maine EMS Protocols </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A6F3A6-D797-D945-9BC2-D27774EC1499}"/>
              </a:ext>
            </a:extLst>
          </p:cNvPr>
          <p:cNvSpPr>
            <a:spLocks noGrp="1"/>
          </p:cNvSpPr>
          <p:nvPr>
            <p:ph idx="1"/>
          </p:nvPr>
        </p:nvSpPr>
        <p:spPr>
          <a:xfrm>
            <a:off x="1535371" y="2702257"/>
            <a:ext cx="9935571" cy="3426158"/>
          </a:xfrm>
        </p:spPr>
        <p:txBody>
          <a:bodyPr anchor="t">
            <a:normAutofit/>
          </a:bodyPr>
          <a:lstStyle/>
          <a:p>
            <a:r>
              <a:rPr lang="en-US" dirty="0"/>
              <a:t>Protocols are updated every TWO years </a:t>
            </a:r>
          </a:p>
          <a:p>
            <a:r>
              <a:rPr lang="en-US" dirty="0"/>
              <a:t>Currently in the midst of education surrounding the 2021 protocols which will go live on December 1, 2021</a:t>
            </a:r>
          </a:p>
          <a:p>
            <a:r>
              <a:rPr lang="en-US" dirty="0"/>
              <a:t>2023 protocol review process will likely begin in Jan or Feb of 2022</a:t>
            </a:r>
          </a:p>
          <a:p>
            <a:r>
              <a:rPr lang="en-US" dirty="0"/>
              <a:t>The MDPB and Maine EMS are interested in input</a:t>
            </a:r>
          </a:p>
          <a:p>
            <a:r>
              <a:rPr lang="en-US" dirty="0"/>
              <a:t>If you are interested in contributing, please contact any MDPB representative </a:t>
            </a:r>
          </a:p>
        </p:txBody>
      </p:sp>
    </p:spTree>
    <p:extLst>
      <p:ext uri="{BB962C8B-B14F-4D97-AF65-F5344CB8AC3E}">
        <p14:creationId xmlns:p14="http://schemas.microsoft.com/office/powerpoint/2010/main" val="2936007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86DD79-F4CA-4DD7-9C78-AC180665F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495508"/>
            <a:ext cx="4426072" cy="4368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35501A-4415-FD45-8316-A29721B38E26}"/>
              </a:ext>
            </a:extLst>
          </p:cNvPr>
          <p:cNvSpPr>
            <a:spLocks noGrp="1"/>
          </p:cNvSpPr>
          <p:nvPr>
            <p:ph type="title"/>
          </p:nvPr>
        </p:nvSpPr>
        <p:spPr>
          <a:xfrm>
            <a:off x="642918" y="1952825"/>
            <a:ext cx="3411973" cy="3635693"/>
          </a:xfrm>
        </p:spPr>
        <p:txBody>
          <a:bodyPr>
            <a:normAutofit/>
          </a:bodyPr>
          <a:lstStyle/>
          <a:p>
            <a:r>
              <a:rPr lang="en-US" dirty="0">
                <a:solidFill>
                  <a:schemeClr val="bg1"/>
                </a:solidFill>
              </a:rPr>
              <a:t>MDPB Contacts </a:t>
            </a:r>
          </a:p>
        </p:txBody>
      </p:sp>
      <p:sp>
        <p:nvSpPr>
          <p:cNvPr id="12" name="Rectangle 1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4426072" cy="15144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1514475"/>
            <a:ext cx="7765922" cy="4356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501324"/>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51" y="5863306"/>
            <a:ext cx="12192001" cy="99469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580746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AABEE3-887F-D74F-9DD3-948715D04BB9}"/>
              </a:ext>
            </a:extLst>
          </p:cNvPr>
          <p:cNvSpPr>
            <a:spLocks noGrp="1"/>
          </p:cNvSpPr>
          <p:nvPr>
            <p:ph idx="1"/>
          </p:nvPr>
        </p:nvSpPr>
        <p:spPr>
          <a:xfrm>
            <a:off x="5117909" y="1952825"/>
            <a:ext cx="3329527" cy="3635693"/>
          </a:xfrm>
        </p:spPr>
        <p:txBody>
          <a:bodyPr>
            <a:normAutofit/>
          </a:bodyPr>
          <a:lstStyle/>
          <a:p>
            <a:r>
              <a:rPr lang="en-US" dirty="0"/>
              <a:t>Contact information is listed on the Maine EMS MDPB page (under Boards and Committees)</a:t>
            </a:r>
          </a:p>
          <a:p>
            <a:r>
              <a:rPr lang="en-US" dirty="0"/>
              <a:t>QR code </a:t>
            </a:r>
          </a:p>
        </p:txBody>
      </p:sp>
      <p:pic>
        <p:nvPicPr>
          <p:cNvPr id="5" name="Picture 4" descr="Qr code&#10;&#10;Description automatically generated">
            <a:extLst>
              <a:ext uri="{FF2B5EF4-FFF2-40B4-BE49-F238E27FC236}">
                <a16:creationId xmlns:a16="http://schemas.microsoft.com/office/drawing/2014/main" id="{15725A55-33FA-FD47-9BA2-8506704E275F}"/>
              </a:ext>
            </a:extLst>
          </p:cNvPr>
          <p:cNvPicPr>
            <a:picLocks noChangeAspect="1"/>
          </p:cNvPicPr>
          <p:nvPr/>
        </p:nvPicPr>
        <p:blipFill>
          <a:blip r:embed="rId3"/>
          <a:stretch>
            <a:fillRect/>
          </a:stretch>
        </p:blipFill>
        <p:spPr>
          <a:xfrm>
            <a:off x="8447436" y="1897727"/>
            <a:ext cx="3635692" cy="3635692"/>
          </a:xfrm>
          <a:prstGeom prst="rect">
            <a:avLst/>
          </a:prstGeom>
        </p:spPr>
      </p:pic>
    </p:spTree>
    <p:extLst>
      <p:ext uri="{BB962C8B-B14F-4D97-AF65-F5344CB8AC3E}">
        <p14:creationId xmlns:p14="http://schemas.microsoft.com/office/powerpoint/2010/main" val="2404566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4EE65D-5519-B345-8DFB-0CF00AB6619A}"/>
              </a:ext>
            </a:extLst>
          </p:cNvPr>
          <p:cNvPicPr>
            <a:picLocks noChangeAspect="1"/>
          </p:cNvPicPr>
          <p:nvPr/>
        </p:nvPicPr>
        <p:blipFill rotWithShape="1">
          <a:blip r:embed="rId3"/>
          <a:srcRect l="1" r="107" b="25795"/>
          <a:stretch/>
        </p:blipFill>
        <p:spPr>
          <a:xfrm>
            <a:off x="-114301" y="0"/>
            <a:ext cx="12306301" cy="6858000"/>
          </a:xfrm>
          <a:prstGeom prst="rect">
            <a:avLst/>
          </a:prstGeom>
        </p:spPr>
      </p:pic>
      <p:sp>
        <p:nvSpPr>
          <p:cNvPr id="3" name="TextBox 2">
            <a:extLst>
              <a:ext uri="{FF2B5EF4-FFF2-40B4-BE49-F238E27FC236}">
                <a16:creationId xmlns:a16="http://schemas.microsoft.com/office/drawing/2014/main" id="{A97B7A7F-B2CB-B84B-A2D1-2A1C574F303F}"/>
              </a:ext>
            </a:extLst>
          </p:cNvPr>
          <p:cNvSpPr txBox="1"/>
          <p:nvPr/>
        </p:nvSpPr>
        <p:spPr>
          <a:xfrm>
            <a:off x="424543" y="277586"/>
            <a:ext cx="4408714" cy="707886"/>
          </a:xfrm>
          <a:prstGeom prst="rect">
            <a:avLst/>
          </a:prstGeom>
          <a:solidFill>
            <a:schemeClr val="bg1">
              <a:alpha val="36000"/>
            </a:schemeClr>
          </a:solidFill>
        </p:spPr>
        <p:txBody>
          <a:bodyPr wrap="square" rtlCol="0">
            <a:spAutoFit/>
          </a:bodyPr>
          <a:lstStyle/>
          <a:p>
            <a:r>
              <a:rPr lang="en-US" sz="4000" dirty="0">
                <a:solidFill>
                  <a:schemeClr val="bg1"/>
                </a:solidFill>
              </a:rPr>
              <a:t>Questions</a:t>
            </a:r>
          </a:p>
        </p:txBody>
      </p:sp>
    </p:spTree>
    <p:extLst>
      <p:ext uri="{BB962C8B-B14F-4D97-AF65-F5344CB8AC3E}">
        <p14:creationId xmlns:p14="http://schemas.microsoft.com/office/powerpoint/2010/main" val="2231907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CBD58D-702C-9242-AC37-5B4166F923C9}"/>
              </a:ext>
            </a:extLst>
          </p:cNvPr>
          <p:cNvPicPr>
            <a:picLocks noChangeAspect="1"/>
          </p:cNvPicPr>
          <p:nvPr/>
        </p:nvPicPr>
        <p:blipFill rotWithShape="1">
          <a:blip r:embed="rId3"/>
          <a:srcRect b="15303"/>
          <a:stretch/>
        </p:blipFill>
        <p:spPr>
          <a:xfrm>
            <a:off x="0" y="0"/>
            <a:ext cx="12192000" cy="6858000"/>
          </a:xfrm>
          <a:prstGeom prst="rect">
            <a:avLst/>
          </a:prstGeom>
        </p:spPr>
      </p:pic>
      <p:sp>
        <p:nvSpPr>
          <p:cNvPr id="5" name="TextBox 4">
            <a:extLst>
              <a:ext uri="{FF2B5EF4-FFF2-40B4-BE49-F238E27FC236}">
                <a16:creationId xmlns:a16="http://schemas.microsoft.com/office/drawing/2014/main" id="{8E260141-784F-BD4D-8BCC-918346420F0E}"/>
              </a:ext>
            </a:extLst>
          </p:cNvPr>
          <p:cNvSpPr txBox="1"/>
          <p:nvPr/>
        </p:nvSpPr>
        <p:spPr>
          <a:xfrm>
            <a:off x="8098972" y="342899"/>
            <a:ext cx="3575958" cy="830997"/>
          </a:xfrm>
          <a:prstGeom prst="rect">
            <a:avLst/>
          </a:prstGeom>
          <a:solidFill>
            <a:schemeClr val="tx1">
              <a:alpha val="69000"/>
            </a:schemeClr>
          </a:solidFill>
        </p:spPr>
        <p:txBody>
          <a:bodyPr wrap="square" rtlCol="0">
            <a:spAutoFit/>
          </a:bodyPr>
          <a:lstStyle/>
          <a:p>
            <a:pPr algn="r"/>
            <a:r>
              <a:rPr lang="en-US" sz="4800" dirty="0">
                <a:solidFill>
                  <a:schemeClr val="bg1"/>
                </a:solidFill>
              </a:rPr>
              <a:t>Thank You… </a:t>
            </a:r>
          </a:p>
        </p:txBody>
      </p:sp>
    </p:spTree>
    <p:extLst>
      <p:ext uri="{BB962C8B-B14F-4D97-AF65-F5344CB8AC3E}">
        <p14:creationId xmlns:p14="http://schemas.microsoft.com/office/powerpoint/2010/main" val="2332327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046F0F-BECC-4940-BFBC-EE0FAC049ACB}"/>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Reminder</a:t>
            </a:r>
          </a:p>
        </p:txBody>
      </p:sp>
      <p:sp>
        <p:nvSpPr>
          <p:cNvPr id="17" name="Rectangle 16">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78A0996B-52DE-8F41-B1AC-20F4F60AB123}"/>
              </a:ext>
            </a:extLst>
          </p:cNvPr>
          <p:cNvSpPr>
            <a:spLocks noGrp="1"/>
          </p:cNvSpPr>
          <p:nvPr>
            <p:ph idx="1"/>
          </p:nvPr>
        </p:nvSpPr>
        <p:spPr>
          <a:xfrm>
            <a:off x="1535372" y="2702257"/>
            <a:ext cx="4179252" cy="3426158"/>
          </a:xfrm>
        </p:spPr>
        <p:txBody>
          <a:bodyPr anchor="t">
            <a:normAutofit fontScale="92500"/>
          </a:bodyPr>
          <a:lstStyle/>
          <a:p>
            <a:pPr algn="ctr"/>
            <a:r>
              <a:rPr lang="en-US" sz="2400" dirty="0">
                <a:solidFill>
                  <a:schemeClr val="accent6">
                    <a:lumMod val="50000"/>
                  </a:schemeClr>
                </a:solidFill>
              </a:rPr>
              <a:t>Brown = Forward</a:t>
            </a:r>
          </a:p>
          <a:p>
            <a:pPr algn="ctr"/>
            <a:r>
              <a:rPr lang="en-US" sz="2400" dirty="0">
                <a:solidFill>
                  <a:srgbClr val="7030A0"/>
                </a:solidFill>
              </a:rPr>
              <a:t>Purple = Definitions</a:t>
            </a:r>
          </a:p>
          <a:p>
            <a:pPr algn="ctr"/>
            <a:r>
              <a:rPr lang="en-US" sz="2400" dirty="0">
                <a:solidFill>
                  <a:srgbClr val="002060"/>
                </a:solidFill>
              </a:rPr>
              <a:t>Blue = Respiratory </a:t>
            </a:r>
          </a:p>
          <a:p>
            <a:pPr algn="ctr"/>
            <a:r>
              <a:rPr lang="en-US" sz="2400" dirty="0">
                <a:solidFill>
                  <a:srgbClr val="FF0000"/>
                </a:solidFill>
              </a:rPr>
              <a:t>Red = Cardiac</a:t>
            </a:r>
          </a:p>
          <a:p>
            <a:pPr algn="ctr"/>
            <a:r>
              <a:rPr lang="en-US" sz="2400" dirty="0">
                <a:solidFill>
                  <a:srgbClr val="FFD579"/>
                </a:solidFill>
              </a:rPr>
              <a:t>Gold = General Medical</a:t>
            </a:r>
            <a:endParaRPr lang="en-US" sz="2400" dirty="0"/>
          </a:p>
        </p:txBody>
      </p:sp>
      <p:sp>
        <p:nvSpPr>
          <p:cNvPr id="21" name="Content Placeholder 5">
            <a:extLst>
              <a:ext uri="{FF2B5EF4-FFF2-40B4-BE49-F238E27FC236}">
                <a16:creationId xmlns:a16="http://schemas.microsoft.com/office/drawing/2014/main" id="{17D7AF66-D126-8845-8C60-489B0EABFC4D}"/>
              </a:ext>
            </a:extLst>
          </p:cNvPr>
          <p:cNvSpPr txBox="1">
            <a:spLocks/>
          </p:cNvSpPr>
          <p:nvPr/>
        </p:nvSpPr>
        <p:spPr>
          <a:xfrm>
            <a:off x="6863685" y="2552390"/>
            <a:ext cx="4179252" cy="3426158"/>
          </a:xfrm>
          <a:prstGeom prst="rect">
            <a:avLst/>
          </a:prstGeom>
        </p:spPr>
        <p:txBody>
          <a:bodyPr vert="horz" lIns="109728" tIns="109728" rIns="109728" bIns="91440" rtlCol="0" anchor="t">
            <a:normAutofit fontScale="77500" lnSpcReduction="20000"/>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gn="ctr"/>
            <a:r>
              <a:rPr lang="en-US" sz="2400" dirty="0">
                <a:solidFill>
                  <a:srgbClr val="00B050"/>
                </a:solidFill>
              </a:rPr>
              <a:t>Green = Trauma</a:t>
            </a:r>
          </a:p>
          <a:p>
            <a:pPr algn="ctr"/>
            <a:r>
              <a:rPr lang="en-US" sz="2400" dirty="0">
                <a:solidFill>
                  <a:srgbClr val="FFFF00"/>
                </a:solidFill>
                <a:highlight>
                  <a:srgbClr val="000000"/>
                </a:highlight>
              </a:rPr>
              <a:t>Yellow = Environmental and Toxicologic</a:t>
            </a:r>
          </a:p>
          <a:p>
            <a:pPr algn="ctr"/>
            <a:r>
              <a:rPr lang="en-US" sz="2400" dirty="0">
                <a:solidFill>
                  <a:srgbClr val="FF8AD8"/>
                </a:solidFill>
              </a:rPr>
              <a:t>Pink = Pediatric </a:t>
            </a:r>
          </a:p>
          <a:p>
            <a:pPr algn="ctr"/>
            <a:r>
              <a:rPr lang="en-US" sz="2400" dirty="0">
                <a:solidFill>
                  <a:srgbClr val="FFC000"/>
                </a:solidFill>
              </a:rPr>
              <a:t>Orange = Behavioral</a:t>
            </a:r>
          </a:p>
          <a:p>
            <a:pPr algn="ctr"/>
            <a:r>
              <a:rPr lang="en-US" sz="2400" dirty="0">
                <a:solidFill>
                  <a:schemeClr val="bg1">
                    <a:lumMod val="50000"/>
                  </a:schemeClr>
                </a:solidFill>
              </a:rPr>
              <a:t>Grey/</a:t>
            </a:r>
            <a:r>
              <a:rPr lang="en-US" sz="2400" dirty="0">
                <a:solidFill>
                  <a:schemeClr val="tx1"/>
                </a:solidFill>
              </a:rPr>
              <a:t>Black</a:t>
            </a:r>
            <a:r>
              <a:rPr lang="en-US" sz="2400" dirty="0"/>
              <a:t> = Operations and Non-EMS Medical Interveners </a:t>
            </a:r>
          </a:p>
        </p:txBody>
      </p:sp>
      <p:sp>
        <p:nvSpPr>
          <p:cNvPr id="9" name="TextBox 8">
            <a:extLst>
              <a:ext uri="{FF2B5EF4-FFF2-40B4-BE49-F238E27FC236}">
                <a16:creationId xmlns:a16="http://schemas.microsoft.com/office/drawing/2014/main" id="{3F14C20C-95BF-E246-80D3-E98F2F50B1F7}"/>
              </a:ext>
            </a:extLst>
          </p:cNvPr>
          <p:cNvSpPr txBox="1"/>
          <p:nvPr/>
        </p:nvSpPr>
        <p:spPr>
          <a:xfrm>
            <a:off x="1139772" y="6128415"/>
            <a:ext cx="9149704" cy="646331"/>
          </a:xfrm>
          <a:prstGeom prst="rect">
            <a:avLst/>
          </a:prstGeom>
          <a:noFill/>
        </p:spPr>
        <p:txBody>
          <a:bodyPr wrap="square" rtlCol="0">
            <a:spAutoFit/>
          </a:bodyPr>
          <a:lstStyle/>
          <a:p>
            <a:r>
              <a:rPr lang="en-US" dirty="0"/>
              <a:t>https://</a:t>
            </a:r>
            <a:r>
              <a:rPr lang="en-US" dirty="0" err="1"/>
              <a:t>www.maine.gov</a:t>
            </a:r>
            <a:r>
              <a:rPr lang="en-US" dirty="0"/>
              <a:t>/ems/boards-committees/medical-direction-practices-board/resources</a:t>
            </a:r>
          </a:p>
        </p:txBody>
      </p:sp>
      <p:pic>
        <p:nvPicPr>
          <p:cNvPr id="22" name="Picture 21" descr="Qr code&#10;&#10;Description automatically generated">
            <a:extLst>
              <a:ext uri="{FF2B5EF4-FFF2-40B4-BE49-F238E27FC236}">
                <a16:creationId xmlns:a16="http://schemas.microsoft.com/office/drawing/2014/main" id="{E8DD23E5-8757-CC46-9F7D-A46061FFCEE2}"/>
              </a:ext>
            </a:extLst>
          </p:cNvPr>
          <p:cNvPicPr>
            <a:picLocks noChangeAspect="1"/>
          </p:cNvPicPr>
          <p:nvPr/>
        </p:nvPicPr>
        <p:blipFill>
          <a:blip r:embed="rId3"/>
          <a:stretch>
            <a:fillRect/>
          </a:stretch>
        </p:blipFill>
        <p:spPr>
          <a:xfrm>
            <a:off x="10539891" y="5260156"/>
            <a:ext cx="1597843" cy="1597843"/>
          </a:xfrm>
          <a:prstGeom prst="rect">
            <a:avLst/>
          </a:prstGeom>
        </p:spPr>
      </p:pic>
    </p:spTree>
    <p:extLst>
      <p:ext uri="{BB962C8B-B14F-4D97-AF65-F5344CB8AC3E}">
        <p14:creationId xmlns:p14="http://schemas.microsoft.com/office/powerpoint/2010/main" val="3748658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284F5E-9EEB-BF46-BDDA-FC0F9A334630}"/>
              </a:ext>
            </a:extLst>
          </p:cNvPr>
          <p:cNvSpPr>
            <a:spLocks noGrp="1"/>
          </p:cNvSpPr>
          <p:nvPr>
            <p:ph type="title"/>
          </p:nvPr>
        </p:nvSpPr>
        <p:spPr>
          <a:xfrm>
            <a:off x="1535371" y="1044054"/>
            <a:ext cx="10013709" cy="1030360"/>
          </a:xfrm>
        </p:spPr>
        <p:txBody>
          <a:bodyPr>
            <a:normAutofit fontScale="90000"/>
          </a:bodyPr>
          <a:lstStyle/>
          <a:p>
            <a:r>
              <a:rPr lang="en-US" dirty="0">
                <a:solidFill>
                  <a:schemeClr val="bg1"/>
                </a:solidFill>
              </a:rPr>
              <a:t>The Process of Updating the Maine EMS Protocols </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48D403-8E7A-F946-BE15-EF03B87ADEE7}"/>
              </a:ext>
            </a:extLst>
          </p:cNvPr>
          <p:cNvSpPr>
            <a:spLocks noGrp="1"/>
          </p:cNvSpPr>
          <p:nvPr>
            <p:ph idx="1"/>
          </p:nvPr>
        </p:nvSpPr>
        <p:spPr>
          <a:xfrm>
            <a:off x="1535371" y="2702257"/>
            <a:ext cx="9935571" cy="3426158"/>
          </a:xfrm>
        </p:spPr>
        <p:txBody>
          <a:bodyPr anchor="t">
            <a:normAutofit/>
          </a:bodyPr>
          <a:lstStyle/>
          <a:p>
            <a:pPr marL="285750" indent="-285750">
              <a:buFont typeface="Arial" panose="020B0604020202020204" pitchFamily="34" charset="0"/>
              <a:buChar char="•"/>
            </a:pPr>
            <a:r>
              <a:rPr lang="en-US" dirty="0"/>
              <a:t>Every TWO years</a:t>
            </a:r>
          </a:p>
          <a:p>
            <a:pPr marL="285750" indent="-285750">
              <a:buFont typeface="Arial" panose="020B0604020202020204" pitchFamily="34" charset="0"/>
              <a:buChar char="•"/>
            </a:pPr>
            <a:r>
              <a:rPr lang="en-US" dirty="0"/>
              <a:t>MDPB – make up </a:t>
            </a:r>
          </a:p>
          <a:p>
            <a:pPr marL="285750" indent="-285750">
              <a:buFont typeface="Arial" panose="020B0604020202020204" pitchFamily="34" charset="0"/>
              <a:buChar char="•"/>
            </a:pPr>
            <a:r>
              <a:rPr lang="en-US" dirty="0"/>
              <a:t>Section authors </a:t>
            </a:r>
          </a:p>
          <a:p>
            <a:pPr marL="285750" indent="-285750">
              <a:buFont typeface="Arial" panose="020B0604020202020204" pitchFamily="34" charset="0"/>
              <a:buChar char="•"/>
            </a:pPr>
            <a:r>
              <a:rPr lang="en-US" dirty="0"/>
              <a:t>Author review based on current evidence, best practices, input from non-MDPB members  </a:t>
            </a:r>
          </a:p>
        </p:txBody>
      </p:sp>
      <p:pic>
        <p:nvPicPr>
          <p:cNvPr id="7" name="Picture 6" descr="A picture containing text, outdoor, sign, clipart&#10;&#10;Description automatically generated">
            <a:extLst>
              <a:ext uri="{FF2B5EF4-FFF2-40B4-BE49-F238E27FC236}">
                <a16:creationId xmlns:a16="http://schemas.microsoft.com/office/drawing/2014/main" id="{B97C3D21-07A1-084A-979A-8E7F97B2B9AA}"/>
              </a:ext>
            </a:extLst>
          </p:cNvPr>
          <p:cNvPicPr>
            <a:picLocks noChangeAspect="1"/>
          </p:cNvPicPr>
          <p:nvPr/>
        </p:nvPicPr>
        <p:blipFill>
          <a:blip r:embed="rId3"/>
          <a:stretch>
            <a:fillRect/>
          </a:stretch>
        </p:blipFill>
        <p:spPr>
          <a:xfrm>
            <a:off x="10985156" y="6237149"/>
            <a:ext cx="1149177" cy="565246"/>
          </a:xfrm>
          <a:prstGeom prst="rect">
            <a:avLst/>
          </a:prstGeom>
        </p:spPr>
      </p:pic>
    </p:spTree>
    <p:extLst>
      <p:ext uri="{BB962C8B-B14F-4D97-AF65-F5344CB8AC3E}">
        <p14:creationId xmlns:p14="http://schemas.microsoft.com/office/powerpoint/2010/main" val="400494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5" name="Rectangle 24">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95508"/>
            <a:ext cx="4668819"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741F0-E6D4-AB4A-BF71-C0AAFBD88CC7}"/>
              </a:ext>
            </a:extLst>
          </p:cNvPr>
          <p:cNvSpPr>
            <a:spLocks noGrp="1"/>
          </p:cNvSpPr>
          <p:nvPr>
            <p:ph type="title"/>
          </p:nvPr>
        </p:nvSpPr>
        <p:spPr>
          <a:xfrm>
            <a:off x="463825" y="1709530"/>
            <a:ext cx="3754671" cy="2528515"/>
          </a:xfrm>
        </p:spPr>
        <p:txBody>
          <a:bodyPr vert="horz" lIns="109728" tIns="109728" rIns="109728" bIns="91440" rtlCol="0" anchor="b">
            <a:normAutofit/>
          </a:bodyPr>
          <a:lstStyle/>
          <a:p>
            <a:pPr>
              <a:lnSpc>
                <a:spcPct val="125000"/>
              </a:lnSpc>
            </a:pPr>
            <a:r>
              <a:rPr lang="en-US" b="0" cap="all">
                <a:solidFill>
                  <a:schemeClr val="bg1"/>
                </a:solidFill>
              </a:rPr>
              <a:t>Final Overview Comments </a:t>
            </a:r>
          </a:p>
        </p:txBody>
      </p:sp>
      <p:sp>
        <p:nvSpPr>
          <p:cNvPr id="31" name="Rectangle 30">
            <a:extLst>
              <a:ext uri="{FF2B5EF4-FFF2-40B4-BE49-F238E27FC236}">
                <a16:creationId xmlns:a16="http://schemas.microsoft.com/office/drawing/2014/main" id="{BBD49B71-B686-4DFD-93AD-40CB19B62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2066" y="0"/>
            <a:ext cx="7519934"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 venn diagram&#10;&#10;Description automatically generated">
            <a:extLst>
              <a:ext uri="{FF2B5EF4-FFF2-40B4-BE49-F238E27FC236}">
                <a16:creationId xmlns:a16="http://schemas.microsoft.com/office/drawing/2014/main" id="{DEF5B79F-0A0B-2948-B189-41963E3B42F9}"/>
              </a:ext>
            </a:extLst>
          </p:cNvPr>
          <p:cNvPicPr>
            <a:picLocks noChangeAspect="1"/>
          </p:cNvPicPr>
          <p:nvPr/>
        </p:nvPicPr>
        <p:blipFill>
          <a:blip r:embed="rId3"/>
          <a:stretch>
            <a:fillRect/>
          </a:stretch>
        </p:blipFill>
        <p:spPr>
          <a:xfrm>
            <a:off x="6085012" y="1095508"/>
            <a:ext cx="4690794" cy="5016894"/>
          </a:xfrm>
          <a:prstGeom prst="rect">
            <a:avLst/>
          </a:prstGeom>
        </p:spPr>
      </p:pic>
      <p:sp>
        <p:nvSpPr>
          <p:cNvPr id="33" name="Rectangle 32">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653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79B67C-E99A-2B40-BE49-D48A0B456650}"/>
              </a:ext>
            </a:extLst>
          </p:cNvPr>
          <p:cNvSpPr txBox="1"/>
          <p:nvPr/>
        </p:nvSpPr>
        <p:spPr>
          <a:xfrm>
            <a:off x="4905632" y="6413157"/>
            <a:ext cx="7286368" cy="307777"/>
          </a:xfrm>
          <a:prstGeom prst="rect">
            <a:avLst/>
          </a:prstGeom>
          <a:noFill/>
        </p:spPr>
        <p:txBody>
          <a:bodyPr wrap="square" rtlCol="0">
            <a:spAutoFit/>
          </a:bodyPr>
          <a:lstStyle/>
          <a:p>
            <a:pPr algn="ctr"/>
            <a:r>
              <a:rPr lang="en-US" sz="1400" dirty="0"/>
              <a:t>https://</a:t>
            </a:r>
            <a:r>
              <a:rPr lang="en-US" sz="1400" dirty="0" err="1"/>
              <a:t>www.ems.gov</a:t>
            </a:r>
            <a:r>
              <a:rPr lang="en-US" sz="1400" dirty="0"/>
              <a:t>/pdf/National_EMS_Scope_of_Practice_Model_2019.pdf</a:t>
            </a:r>
          </a:p>
        </p:txBody>
      </p:sp>
      <p:pic>
        <p:nvPicPr>
          <p:cNvPr id="9" name="Picture 8" descr="Qr code&#10;&#10;Description automatically generated">
            <a:extLst>
              <a:ext uri="{FF2B5EF4-FFF2-40B4-BE49-F238E27FC236}">
                <a16:creationId xmlns:a16="http://schemas.microsoft.com/office/drawing/2014/main" id="{B12030FE-2357-9D4E-81AE-E6D82515CF2D}"/>
              </a:ext>
            </a:extLst>
          </p:cNvPr>
          <p:cNvPicPr>
            <a:picLocks noChangeAspect="1"/>
          </p:cNvPicPr>
          <p:nvPr/>
        </p:nvPicPr>
        <p:blipFill>
          <a:blip r:embed="rId4"/>
          <a:stretch>
            <a:fillRect/>
          </a:stretch>
        </p:blipFill>
        <p:spPr>
          <a:xfrm>
            <a:off x="10771694" y="4882791"/>
            <a:ext cx="1417058" cy="1417058"/>
          </a:xfrm>
          <a:prstGeom prst="rect">
            <a:avLst/>
          </a:prstGeom>
        </p:spPr>
      </p:pic>
    </p:spTree>
    <p:extLst>
      <p:ext uri="{BB962C8B-B14F-4D97-AF65-F5344CB8AC3E}">
        <p14:creationId xmlns:p14="http://schemas.microsoft.com/office/powerpoint/2010/main" val="1844626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1">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45B4199-E981-3E49-8A0C-3F699CD14CE8}"/>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The Protocols </a:t>
            </a:r>
          </a:p>
        </p:txBody>
      </p:sp>
      <p:sp>
        <p:nvSpPr>
          <p:cNvPr id="13" name="Rectangle 15">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Qr code&#10;&#10;Description automatically generated">
            <a:extLst>
              <a:ext uri="{FF2B5EF4-FFF2-40B4-BE49-F238E27FC236}">
                <a16:creationId xmlns:a16="http://schemas.microsoft.com/office/drawing/2014/main" id="{C6F0FE9D-6450-AC4F-9AF1-C61014F45098}"/>
              </a:ext>
            </a:extLst>
          </p:cNvPr>
          <p:cNvPicPr>
            <a:picLocks noChangeAspect="1"/>
          </p:cNvPicPr>
          <p:nvPr/>
        </p:nvPicPr>
        <p:blipFill>
          <a:blip r:embed="rId3"/>
          <a:stretch>
            <a:fillRect/>
          </a:stretch>
        </p:blipFill>
        <p:spPr>
          <a:xfrm>
            <a:off x="1890163" y="2391770"/>
            <a:ext cx="4312930" cy="4312930"/>
          </a:xfrm>
          <a:prstGeom prst="rect">
            <a:avLst/>
          </a:prstGeom>
        </p:spPr>
      </p:pic>
      <p:pic>
        <p:nvPicPr>
          <p:cNvPr id="21" name="Picture 20" descr="Qr code&#10;&#10;Description automatically generated">
            <a:extLst>
              <a:ext uri="{FF2B5EF4-FFF2-40B4-BE49-F238E27FC236}">
                <a16:creationId xmlns:a16="http://schemas.microsoft.com/office/drawing/2014/main" id="{7533A65D-474A-034C-9631-8DFCD0E006FA}"/>
              </a:ext>
            </a:extLst>
          </p:cNvPr>
          <p:cNvPicPr>
            <a:picLocks noChangeAspect="1"/>
          </p:cNvPicPr>
          <p:nvPr/>
        </p:nvPicPr>
        <p:blipFill>
          <a:blip r:embed="rId4"/>
          <a:stretch>
            <a:fillRect/>
          </a:stretch>
        </p:blipFill>
        <p:spPr>
          <a:xfrm>
            <a:off x="7022482" y="2337644"/>
            <a:ext cx="4312930" cy="4312930"/>
          </a:xfrm>
          <a:prstGeom prst="rect">
            <a:avLst/>
          </a:prstGeom>
        </p:spPr>
      </p:pic>
    </p:spTree>
    <p:extLst>
      <p:ext uri="{BB962C8B-B14F-4D97-AF65-F5344CB8AC3E}">
        <p14:creationId xmlns:p14="http://schemas.microsoft.com/office/powerpoint/2010/main" val="241886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555BF9-21EF-3A45-AE8A-6DB90ECB8F9A}"/>
              </a:ext>
            </a:extLst>
          </p:cNvPr>
          <p:cNvSpPr>
            <a:spLocks noGrp="1"/>
          </p:cNvSpPr>
          <p:nvPr>
            <p:ph type="title"/>
          </p:nvPr>
        </p:nvSpPr>
        <p:spPr>
          <a:xfrm>
            <a:off x="1434622" y="1113327"/>
            <a:ext cx="4862811" cy="2019488"/>
          </a:xfrm>
        </p:spPr>
        <p:txBody>
          <a:bodyPr>
            <a:normAutofit/>
          </a:bodyPr>
          <a:lstStyle/>
          <a:p>
            <a:r>
              <a:rPr lang="en-US" dirty="0">
                <a:solidFill>
                  <a:schemeClr val="bg1"/>
                </a:solidFill>
              </a:rPr>
              <a:t>Brown Section (Foreword)</a:t>
            </a:r>
          </a:p>
        </p:txBody>
      </p:sp>
      <p:sp>
        <p:nvSpPr>
          <p:cNvPr id="46" name="Rectangle 45">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B9BB1DA5-63BD-45DF-ADB7-903E2074383C}"/>
              </a:ext>
            </a:extLst>
          </p:cNvPr>
          <p:cNvSpPr>
            <a:spLocks noGrp="1"/>
          </p:cNvSpPr>
          <p:nvPr>
            <p:ph idx="1"/>
          </p:nvPr>
        </p:nvSpPr>
        <p:spPr>
          <a:xfrm>
            <a:off x="1434622" y="3707541"/>
            <a:ext cx="5117253" cy="2505801"/>
          </a:xfrm>
        </p:spPr>
        <p:txBody>
          <a:bodyPr anchor="t">
            <a:normAutofit/>
          </a:bodyPr>
          <a:lstStyle/>
          <a:p>
            <a:r>
              <a:rPr lang="en-US" dirty="0"/>
              <a:t>Transfer of Care – Brown 4</a:t>
            </a:r>
          </a:p>
          <a:p>
            <a:endParaRPr lang="en-US" dirty="0"/>
          </a:p>
        </p:txBody>
      </p:sp>
      <p:sp>
        <p:nvSpPr>
          <p:cNvPr id="56" name="Rectangle 55">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F0BC634-A11D-3444-9C88-60CEDB352AC1}"/>
              </a:ext>
            </a:extLst>
          </p:cNvPr>
          <p:cNvPicPr>
            <a:picLocks noChangeAspect="1"/>
          </p:cNvPicPr>
          <p:nvPr/>
        </p:nvPicPr>
        <p:blipFill>
          <a:blip r:embed="rId3"/>
          <a:stretch>
            <a:fillRect/>
          </a:stretch>
        </p:blipFill>
        <p:spPr>
          <a:xfrm>
            <a:off x="7344569" y="574008"/>
            <a:ext cx="4362798" cy="5645973"/>
          </a:xfrm>
          <a:prstGeom prst="rect">
            <a:avLst/>
          </a:prstGeom>
        </p:spPr>
      </p:pic>
      <p:sp>
        <p:nvSpPr>
          <p:cNvPr id="9" name="Rectangle 8">
            <a:extLst>
              <a:ext uri="{FF2B5EF4-FFF2-40B4-BE49-F238E27FC236}">
                <a16:creationId xmlns:a16="http://schemas.microsoft.com/office/drawing/2014/main" id="{90845D27-0853-8E48-B046-6EE6A9E64375}"/>
              </a:ext>
            </a:extLst>
          </p:cNvPr>
          <p:cNvSpPr/>
          <p:nvPr/>
        </p:nvSpPr>
        <p:spPr>
          <a:xfrm>
            <a:off x="7581530" y="5370990"/>
            <a:ext cx="3817398" cy="579120"/>
          </a:xfrm>
          <a:prstGeom prst="rect">
            <a:avLst/>
          </a:prstGeom>
          <a:solidFill>
            <a:srgbClr val="FF0000">
              <a:alpha val="92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991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5" name="Rectangle 24">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D11BC0-FCA6-2047-9F34-1658BA9AFB0F}"/>
              </a:ext>
            </a:extLst>
          </p:cNvPr>
          <p:cNvSpPr>
            <a:spLocks noGrp="1"/>
          </p:cNvSpPr>
          <p:nvPr>
            <p:ph type="title"/>
          </p:nvPr>
        </p:nvSpPr>
        <p:spPr>
          <a:xfrm>
            <a:off x="1635103" y="1057522"/>
            <a:ext cx="4741843" cy="2173433"/>
          </a:xfrm>
        </p:spPr>
        <p:txBody>
          <a:bodyPr vert="horz" lIns="109728" tIns="109728" rIns="109728" bIns="91440" rtlCol="0" anchor="ctr">
            <a:normAutofit fontScale="90000"/>
          </a:bodyPr>
          <a:lstStyle/>
          <a:p>
            <a:pPr>
              <a:lnSpc>
                <a:spcPct val="125000"/>
              </a:lnSpc>
            </a:pPr>
            <a:r>
              <a:rPr lang="en-US" sz="4400" b="0" cap="all" dirty="0">
                <a:solidFill>
                  <a:schemeClr val="bg1"/>
                </a:solidFill>
              </a:rPr>
              <a:t>Purple Section (definitions)</a:t>
            </a:r>
          </a:p>
        </p:txBody>
      </p:sp>
      <p:sp>
        <p:nvSpPr>
          <p:cNvPr id="3" name="Content Placeholder 2">
            <a:extLst>
              <a:ext uri="{FF2B5EF4-FFF2-40B4-BE49-F238E27FC236}">
                <a16:creationId xmlns:a16="http://schemas.microsoft.com/office/drawing/2014/main" id="{3FD34EDA-462F-EA4A-8D1B-992F1531B993}"/>
              </a:ext>
            </a:extLst>
          </p:cNvPr>
          <p:cNvSpPr>
            <a:spLocks noGrp="1"/>
          </p:cNvSpPr>
          <p:nvPr>
            <p:ph idx="1"/>
          </p:nvPr>
        </p:nvSpPr>
        <p:spPr>
          <a:xfrm>
            <a:off x="1635104" y="3751119"/>
            <a:ext cx="4797502" cy="1606163"/>
          </a:xfrm>
        </p:spPr>
        <p:txBody>
          <a:bodyPr vert="horz" lIns="109728" tIns="109728" rIns="109728" bIns="91440" rtlCol="0" anchor="t">
            <a:normAutofit/>
          </a:bodyPr>
          <a:lstStyle/>
          <a:p>
            <a:pPr>
              <a:lnSpc>
                <a:spcPct val="150000"/>
              </a:lnSpc>
            </a:pPr>
            <a:r>
              <a:rPr lang="en-US" sz="2400" b="0" dirty="0"/>
              <a:t>Definitions </a:t>
            </a:r>
          </a:p>
          <a:p>
            <a:pPr>
              <a:lnSpc>
                <a:spcPct val="150000"/>
              </a:lnSpc>
            </a:pPr>
            <a:r>
              <a:rPr lang="en-US" sz="2400" b="0" dirty="0"/>
              <a:t>EMR Scope of Practice </a:t>
            </a:r>
          </a:p>
        </p:txBody>
      </p:sp>
      <p:sp>
        <p:nvSpPr>
          <p:cNvPr id="31" name="Rectangle 30">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7CAD65F-AAC9-4CC9-B5F5-E963F24F4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9936" y="-1"/>
            <a:ext cx="5332064"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CA7CA79-2BD5-A44E-8994-F6BC4BB7A988}"/>
              </a:ext>
            </a:extLst>
          </p:cNvPr>
          <p:cNvPicPr>
            <a:picLocks noChangeAspect="1"/>
          </p:cNvPicPr>
          <p:nvPr/>
        </p:nvPicPr>
        <p:blipFill>
          <a:blip r:embed="rId3"/>
          <a:stretch>
            <a:fillRect/>
          </a:stretch>
        </p:blipFill>
        <p:spPr>
          <a:xfrm>
            <a:off x="7344569" y="574008"/>
            <a:ext cx="4362798" cy="5645973"/>
          </a:xfrm>
          <a:prstGeom prst="rect">
            <a:avLst/>
          </a:prstGeom>
        </p:spPr>
      </p:pic>
      <p:sp>
        <p:nvSpPr>
          <p:cNvPr id="20" name="Rectangle 19">
            <a:extLst>
              <a:ext uri="{FF2B5EF4-FFF2-40B4-BE49-F238E27FC236}">
                <a16:creationId xmlns:a16="http://schemas.microsoft.com/office/drawing/2014/main" id="{73BD4B69-9EC2-5E47-8A80-6EE94185C82D}"/>
              </a:ext>
            </a:extLst>
          </p:cNvPr>
          <p:cNvSpPr/>
          <p:nvPr/>
        </p:nvSpPr>
        <p:spPr>
          <a:xfrm>
            <a:off x="7498212" y="2297590"/>
            <a:ext cx="3817398" cy="1906110"/>
          </a:xfrm>
          <a:prstGeom prst="rect">
            <a:avLst/>
          </a:prstGeom>
          <a:solidFill>
            <a:srgbClr val="FF0000">
              <a:alpha val="92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851843"/>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7546</TotalTime>
  <Words>5384</Words>
  <Application>Microsoft Macintosh PowerPoint</Application>
  <PresentationFormat>Widescreen</PresentationFormat>
  <Paragraphs>241</Paragraphs>
  <Slides>37</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Meiryo</vt:lpstr>
      <vt:lpstr>Arial</vt:lpstr>
      <vt:lpstr>Calibri</vt:lpstr>
      <vt:lpstr>Corbel</vt:lpstr>
      <vt:lpstr>ShojiVTI</vt:lpstr>
      <vt:lpstr> 2021 Maine EMS Protocol Update for Hospital Clinicians </vt:lpstr>
      <vt:lpstr>Outline </vt:lpstr>
      <vt:lpstr>Disclaimer </vt:lpstr>
      <vt:lpstr>Reminder</vt:lpstr>
      <vt:lpstr>The Process of Updating the Maine EMS Protocols </vt:lpstr>
      <vt:lpstr>Final Overview Comments </vt:lpstr>
      <vt:lpstr>The Protocols </vt:lpstr>
      <vt:lpstr>Brown Section (Foreword)</vt:lpstr>
      <vt:lpstr>Purple Section (definitions)</vt:lpstr>
      <vt:lpstr>Blue Section (Respiratory) </vt:lpstr>
      <vt:lpstr>Blue Section, cont.</vt:lpstr>
      <vt:lpstr>Red (Cardiac) Section, #1 EMT’s and 12 Leads</vt:lpstr>
      <vt:lpstr>Red Section, #2 Hyperkalemia Protocol</vt:lpstr>
      <vt:lpstr>Red Section, #3 Refractory VF/VT</vt:lpstr>
      <vt:lpstr>Red Section, #4 – PEA Algorithm Changes</vt:lpstr>
      <vt:lpstr>Red Section, #5 – Modified Valsalva </vt:lpstr>
      <vt:lpstr>Red Section, #6 – TOR In Route to a Hospital </vt:lpstr>
      <vt:lpstr>Red Section, #7 – Communication Surrounding VADs</vt:lpstr>
      <vt:lpstr>Gold Sections, #1 </vt:lpstr>
      <vt:lpstr>Gold Section, #2 Sepsis </vt:lpstr>
      <vt:lpstr>Gold Section, #3 – Obstetric Emergencies </vt:lpstr>
      <vt:lpstr>Green Section, #1 Head Injury</vt:lpstr>
      <vt:lpstr>Green Section, #2 Pain Management </vt:lpstr>
      <vt:lpstr>Green Section, #3 Final Changes </vt:lpstr>
      <vt:lpstr>Yellow Section Changes, #1</vt:lpstr>
      <vt:lpstr>Yellow Section Changes, #2 – Naloxone Dispensation </vt:lpstr>
      <vt:lpstr>Yellow Section, #3 – Alcohol Intoxication/Severe Alcohol Withdrawal </vt:lpstr>
      <vt:lpstr>Pink Section – Child Birth Emergencies</vt:lpstr>
      <vt:lpstr>Orange Section Change</vt:lpstr>
      <vt:lpstr>Reminder re: Orange Section… </vt:lpstr>
      <vt:lpstr>Grey Section, #1 Hospice Patients </vt:lpstr>
      <vt:lpstr>Grey Section, #2 The Maine Death With Dignity Law</vt:lpstr>
      <vt:lpstr>Grey Section, #3 Baraitric Patients </vt:lpstr>
      <vt:lpstr>Upcoming Protocol Updates, the 2023 Maine EMS Protocols </vt:lpstr>
      <vt:lpstr>MDPB Contacts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2021 Maine EMS Protocol Update for Hospital Clinicians </dc:title>
  <dc:creator>Matthew Sholl</dc:creator>
  <cp:lastModifiedBy>Matthew Sholl</cp:lastModifiedBy>
  <cp:revision>20</cp:revision>
  <dcterms:created xsi:type="dcterms:W3CDTF">2021-09-22T12:43:29Z</dcterms:created>
  <dcterms:modified xsi:type="dcterms:W3CDTF">2021-10-20T14:41:48Z</dcterms:modified>
</cp:coreProperties>
</file>